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61" r:id="rId5"/>
    <p:sldId id="553" r:id="rId6"/>
    <p:sldId id="557" r:id="rId7"/>
    <p:sldId id="556" r:id="rId8"/>
    <p:sldId id="565" r:id="rId9"/>
    <p:sldId id="566" r:id="rId10"/>
    <p:sldId id="258" r:id="rId11"/>
    <p:sldId id="568" r:id="rId12"/>
    <p:sldId id="562" r:id="rId13"/>
    <p:sldId id="561" r:id="rId14"/>
    <p:sldId id="563" r:id="rId15"/>
    <p:sldId id="415" r:id="rId16"/>
    <p:sldId id="514" r:id="rId17"/>
    <p:sldId id="550" r:id="rId18"/>
    <p:sldId id="555" r:id="rId19"/>
    <p:sldId id="551" r:id="rId20"/>
    <p:sldId id="552" r:id="rId21"/>
    <p:sldId id="558" r:id="rId22"/>
    <p:sldId id="560" r:id="rId23"/>
    <p:sldId id="559" r:id="rId24"/>
    <p:sldId id="570" r:id="rId25"/>
    <p:sldId id="5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 snapToGrid="0" showGuides="1">
      <p:cViewPr varScale="1">
        <p:scale>
          <a:sx n="98" d="100"/>
          <a:sy n="98" d="100"/>
        </p:scale>
        <p:origin x="82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66588-E7C4-6D4D-8385-7E9A89637DF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CBD46-3238-234E-A1E1-719CE97F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Understanding some key terms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Reliability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focus was NOT to choose sides, but rather to ID the issues impacting reliability and resilience and recommendations for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7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natural gas consumer buys two services:  1) transportation and 2)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can be bought on a firm or on an interruptible basis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Firm costs more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majority of electric generators in Texas relied on either interruptible transportation or interruptible supply or both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If you are buying “interruptible” supply or transport why would you be surprised when you’re interrupted during an extreme weather event?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None of this is an excuse for the natural gas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winterization of production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Curtailment for cheaper rates or failure to file CLF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Arrange contracts to interrupt LNG, for an agreed upon price, for needle peak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causes great concern if the electric industry expects the Gas industry to subsidize higher quality service to the electric industry – this would result in deteriorating the gas industry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9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natural gas consumer buys two services:  1) transportation and 2)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can be bought on a firm or on an interruptible basis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Firm costs more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majority of electric generators in Texas relied on either interruptible transportation or interruptible supply or both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If you are buying “interruptible” supply or transport why would you be surprised when you’re interrupted during an extreme weather event?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None of this is an excuse for the natural gas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winterization of production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Curtailment for cheaper rates or failure to file CLF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Arrange contracts to interrupt LNG, for an agreed upon price, for needle peak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causes great concern if the electric industry expects the Gas industry to subsidize higher quality service to the electric industry – this would result in deteriorating the gas industry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9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natural gas consumer buys two services:  1) transportation and 2)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can be bought on a firm or on an interruptible basis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Firm costs more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majority of electric generators in Texas relied on either interruptible transportation or interruptible supply or both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If you are buying “interruptible” supply or transport why would you be surprised when you’re interrupted during an extreme weather event?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None of this is an excuse for the natural gas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winterization of production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Curtailment for cheaper rates or failure to file CLF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Arrange contracts to interrupt LNG, for an agreed upon price, for needle peak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causes great concern if the electric industry expects the Gas industry to subsidize higher quality service to the electric industry – this would result in deteriorating the gas industry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1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natural gas consumer buys two services:  1) transportation and 2)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can be bought on a firm or on an interruptible basis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Firm costs more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majority of electric generators in Texas relied on either interruptible transportation or interruptible supply or both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If you are buying “interruptible” supply or transport why would you be surprised when you’re interrupted during an extreme weather event?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None of this is an excuse for the natural gas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winterization of production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Curtailment for cheaper rates or failure to file CLF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Arrange contracts to interrupt LNG, for an agreed upon price, for needle peak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causes great concern if the electric industry expects the Gas industry to subsidize higher quality service to the electric industry – this would result in deteriorating the gas industry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9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the Creep of interdependence</a:t>
            </a:r>
          </a:p>
          <a:p>
            <a:endParaRPr lang="en-US" dirty="0"/>
          </a:p>
          <a:p>
            <a:r>
              <a:rPr lang="en-US" dirty="0"/>
              <a:t>What is it?  One sector is reliant on another sector for its reliability and resilience</a:t>
            </a:r>
          </a:p>
          <a:p>
            <a:endParaRPr lang="en-US" dirty="0"/>
          </a:p>
          <a:p>
            <a:r>
              <a:rPr lang="en-US" dirty="0"/>
              <a:t>How does it impact</a:t>
            </a:r>
          </a:p>
          <a:p>
            <a:endParaRPr lang="en-US" dirty="0"/>
          </a:p>
          <a:p>
            <a:r>
              <a:rPr lang="en-US" dirty="0"/>
              <a:t>How to understand and manage the 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example: it was understood fairly broadly that the electric industry was interdependent on the natural gas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what was largely ignored was that the interdependency went both ways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was both explicit and “creepy”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Creep is created from a series of small decisions – decisions that individually do not rise to be systemic issues on their own, but when 100’s and 1000’s of these decisions are made, a syst6emic issue is created</a:t>
            </a:r>
          </a:p>
          <a:p>
            <a:endParaRPr lang="en-US" dirty="0"/>
          </a:p>
          <a:p>
            <a:r>
              <a:rPr lang="en-US" dirty="0"/>
              <a:t>Revenue insufficiency makes it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4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During the height of the storm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ASCE members began to informally share information about the storm and its impacts.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This grew into a formal team of ~25 engineers from across the State of Texas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 team broke the project into 3 primary phases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Level setting – how are things supposed to work in each area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/>
              <a:t>Includes the basic timeline of events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/>
              <a:t>Breaks the time frame into 4 periods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400" dirty="0"/>
              <a:t>Time prior to winter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400" dirty="0"/>
              <a:t>Start of winter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400" dirty="0"/>
              <a:t>Storm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400" dirty="0"/>
              <a:t>Post storm</a:t>
            </a:r>
          </a:p>
          <a:p>
            <a:pPr marL="1714500" lvl="3" indent="-342900">
              <a:buFont typeface="+mj-lt"/>
              <a:buAutoNum type="arabicPeriod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 reports: PUCT, Executive summary and full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Fit for purpose: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usually think about the physical asset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we need to understand broader issues: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rules and regulations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People and processes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Revenue sufficiency is a term that describes having sufficient revenue (capital) to cover all fixed an variable costs to operate and maintain the infrastructure.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you don’t - you have “revenue insufficiency” 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have revenue insufficiency the end result is you’re not able proactively managing O&amp;M, you’re not able to make reliability investments…and you end up knowing or unknowingly, pursuing a run to failure strategy.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4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the Creep of interdependence</a:t>
            </a:r>
          </a:p>
          <a:p>
            <a:endParaRPr lang="en-US" dirty="0"/>
          </a:p>
          <a:p>
            <a:r>
              <a:rPr lang="en-US" dirty="0"/>
              <a:t>What is it?  One sector is reliant on another sector for its reliability and resilience</a:t>
            </a:r>
          </a:p>
          <a:p>
            <a:endParaRPr lang="en-US" dirty="0"/>
          </a:p>
          <a:p>
            <a:r>
              <a:rPr lang="en-US" dirty="0"/>
              <a:t>How does it impact</a:t>
            </a:r>
          </a:p>
          <a:p>
            <a:endParaRPr lang="en-US" dirty="0"/>
          </a:p>
          <a:p>
            <a:r>
              <a:rPr lang="en-US" dirty="0"/>
              <a:t>How to understand and manage the 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example: it was understood fairly broadly that the electric industry was interdependent on the natural gas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what was largely ignored was that the interdependency went both ways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was both explicit and “creepy”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Creep is created from a series of small decisions – decisions that individually do not rise to be systemic issues on their own, but when 100’s and 1000’s of these decisions are made, a syst6emic issue is created</a:t>
            </a:r>
          </a:p>
          <a:p>
            <a:endParaRPr lang="en-US" dirty="0"/>
          </a:p>
          <a:p>
            <a:r>
              <a:rPr lang="en-US" dirty="0"/>
              <a:t>Revenue insufficiency makes it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3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the Creep of interdependence</a:t>
            </a:r>
          </a:p>
          <a:p>
            <a:endParaRPr lang="en-US" dirty="0"/>
          </a:p>
          <a:p>
            <a:r>
              <a:rPr lang="en-US" dirty="0"/>
              <a:t>What is it?  One sector is reliant on another sector for its reliability and resilience</a:t>
            </a:r>
          </a:p>
          <a:p>
            <a:endParaRPr lang="en-US" dirty="0"/>
          </a:p>
          <a:p>
            <a:r>
              <a:rPr lang="en-US" dirty="0"/>
              <a:t>How does it impact</a:t>
            </a:r>
          </a:p>
          <a:p>
            <a:endParaRPr lang="en-US" dirty="0"/>
          </a:p>
          <a:p>
            <a:r>
              <a:rPr lang="en-US" dirty="0"/>
              <a:t>How to understand and manage the 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example: it was understood fairly broadly that the electric industry was interdependent on the natural gas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what was largely ignored was that the interdependency went both ways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was both explicit and “creepy”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Creep is created from a series of small decisions – decisions that individually do not rise to be systemic issues on their own, but when 100’s and 1000’s of these decisions are made, a syst6emic issue is created</a:t>
            </a:r>
          </a:p>
          <a:p>
            <a:endParaRPr lang="en-US" dirty="0"/>
          </a:p>
          <a:p>
            <a:r>
              <a:rPr lang="en-US" dirty="0"/>
              <a:t>Revenue insufficiency makes it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1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$2-300 billion in damage from the storms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Texas electric grid was a material contributor to the economic harm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ERCOT problems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Focused on price and not reliability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Revenue insufficiency from energy only market design is a root cause of the problem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Decisions by generators to NOT invest in weatherization was rational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Risks of intermittency (non-firm power supply) was modelled away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Solar contribution to winter peak – reality check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problem will get worse even if the weather remains the same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More frequent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More severe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Longer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ERCOT has a culture challenge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9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natural gas consumer buys two services:  1) transportation and 2)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can be bought on a firm or on an interruptible basis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Firm costs more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majority of electric generators in Texas relied on either interruptible transportation or interruptible supply or both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If you are buying “interruptible” supply or transport why would you be surprised when you’re interrupted during an extreme weather event?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None of this is an excuse for the natural gas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winterization of production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Curtailment for cheaper rates or failure to file CLF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Arrange contracts to interrupt LNG, for an agreed upon price, for needle peak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causes great concern if the electric industry expects the Gas industry to subsidize higher quality service to the electric industry – this would result in deteriorating the gas industry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24AB-4EE6-8B4F-B741-E73AEBE797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76F46F0-649A-4E04-870E-A2E1C0D4D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FD3CA6A-8D63-44D8-B467-F04325624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6141"/>
            <a:ext cx="2263345" cy="11052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EAAE3E-1AF0-4B45-A4DD-76A31842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18" y="2346385"/>
            <a:ext cx="3919270" cy="383057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Futura PT Medium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F900E8-1412-48A2-BB53-11671DE5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908" y="3428999"/>
            <a:ext cx="5047891" cy="979099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8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49A9E4D4-5AB5-434A-B494-2562A1864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0084B-D1A0-4CB4-BD1A-7CEAA1A2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utura PT Medium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4102-DA65-4D3D-804E-B48CE239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CDBA1-3561-4C23-8DC8-B14C33829E51}"/>
              </a:ext>
            </a:extLst>
          </p:cNvPr>
          <p:cNvSpPr txBox="1"/>
          <p:nvPr userDrawn="1"/>
        </p:nvSpPr>
        <p:spPr>
          <a:xfrm>
            <a:off x="838199" y="6356350"/>
            <a:ext cx="4511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Futura PT Book" panose="020B0502020204020303" pitchFamily="34" charset="0"/>
              </a:rPr>
              <a:t>#TexASCE  |  @TexASCEtweets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DEA25-471B-45C5-97E7-D9C114FAE0A3}"/>
              </a:ext>
            </a:extLst>
          </p:cNvPr>
          <p:cNvSpPr txBox="1"/>
          <p:nvPr userDrawn="1"/>
        </p:nvSpPr>
        <p:spPr>
          <a:xfrm>
            <a:off x="7702062" y="6356349"/>
            <a:ext cx="31916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tx2"/>
                </a:solidFill>
                <a:latin typeface="Futura PT Book" panose="020B0502020204020303" pitchFamily="34" charset="0"/>
              </a:rPr>
              <a:t>Reliability and Resilience in the Balance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5203F8-3625-4FFC-83F4-710FD43389DA}"/>
              </a:ext>
            </a:extLst>
          </p:cNvPr>
          <p:cNvSpPr txBox="1"/>
          <p:nvPr userDrawn="1"/>
        </p:nvSpPr>
        <p:spPr>
          <a:xfrm>
            <a:off x="10348546" y="6356348"/>
            <a:ext cx="8264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CC6F611D-8C38-49AE-A08B-A164903C8CEF}" type="slidenum">
              <a:rPr lang="en-US" sz="1000" i="1" smtClean="0">
                <a:solidFill>
                  <a:schemeClr val="tx2"/>
                </a:solidFill>
                <a:latin typeface="Futura PT Book" panose="020B0502020204020303" pitchFamily="34" charset="0"/>
              </a:rPr>
              <a:pPr algn="r"/>
              <a:t>‹#›</a:t>
            </a:fld>
            <a:endParaRPr lang="en-US" sz="1000" i="1" dirty="0">
              <a:solidFill>
                <a:schemeClr val="tx2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DEA6105A-26C2-461D-B55A-5E5E0F5ED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9" y="145988"/>
            <a:ext cx="1267462" cy="6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3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5075FE-AF01-4C81-8455-D56CF434B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0084B-D1A0-4CB4-BD1A-7CEAA1A2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260" y="365125"/>
            <a:ext cx="9766539" cy="1325563"/>
          </a:xfrm>
        </p:spPr>
        <p:txBody>
          <a:bodyPr/>
          <a:lstStyle>
            <a:lvl1pPr>
              <a:defRPr>
                <a:solidFill>
                  <a:srgbClr val="005AAA"/>
                </a:solidFill>
                <a:latin typeface="Futura PT Medium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4102-DA65-4D3D-804E-B48CE239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00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5D5B9-55DA-4F3F-8041-4DFDBB9CE669}"/>
              </a:ext>
            </a:extLst>
          </p:cNvPr>
          <p:cNvSpPr txBox="1"/>
          <p:nvPr userDrawn="1"/>
        </p:nvSpPr>
        <p:spPr>
          <a:xfrm>
            <a:off x="838199" y="5485911"/>
            <a:ext cx="4511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Futura PT Book" panose="020B0502020204020303" pitchFamily="34" charset="0"/>
              </a:rPr>
              <a:t>#TexASCE  |  @TexASCEtweets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93171-4EA2-4E78-8E3F-8316EDB87039}"/>
              </a:ext>
            </a:extLst>
          </p:cNvPr>
          <p:cNvSpPr txBox="1"/>
          <p:nvPr userDrawn="1"/>
        </p:nvSpPr>
        <p:spPr>
          <a:xfrm>
            <a:off x="7702062" y="5485910"/>
            <a:ext cx="31916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tx2"/>
                </a:solidFill>
                <a:latin typeface="Futura PT Book" panose="020B0502020204020303" pitchFamily="34" charset="0"/>
              </a:rPr>
              <a:t>Reliability and Resilience in the 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7CCD-C34B-4B26-91A7-74839A2557FB}"/>
              </a:ext>
            </a:extLst>
          </p:cNvPr>
          <p:cNvSpPr txBox="1"/>
          <p:nvPr userDrawn="1"/>
        </p:nvSpPr>
        <p:spPr>
          <a:xfrm>
            <a:off x="10348545" y="5485909"/>
            <a:ext cx="10052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CC6F611D-8C38-49AE-A08B-A164903C8CEF}" type="slidenum">
              <a:rPr lang="en-US" sz="1000" i="1" smtClean="0">
                <a:solidFill>
                  <a:schemeClr val="tx2"/>
                </a:solidFill>
                <a:latin typeface="Futura PT Book" panose="020B0502020204020303" pitchFamily="34" charset="0"/>
              </a:rPr>
              <a:pPr algn="r"/>
              <a:t>‹#›</a:t>
            </a:fld>
            <a:endParaRPr lang="en-US" sz="1000" i="1" dirty="0">
              <a:solidFill>
                <a:schemeClr val="tx2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6E3DD19A-8182-4F55-86FB-5EB2F1309C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06" y="172723"/>
            <a:ext cx="1245920" cy="5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0101E8-8E6C-4E7F-AA87-06EF2C73B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0084B-D1A0-4CB4-BD1A-7CEAA1A2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5125"/>
            <a:ext cx="9911751" cy="1058233"/>
          </a:xfrm>
        </p:spPr>
        <p:txBody>
          <a:bodyPr/>
          <a:lstStyle>
            <a:lvl1pPr>
              <a:defRPr>
                <a:solidFill>
                  <a:srgbClr val="005AAA"/>
                </a:solidFill>
                <a:latin typeface="Futura PT Medium" panose="020B06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4102-DA65-4D3D-804E-B48CE239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3510F6-9776-4BE6-A875-FBE184C5025A}"/>
              </a:ext>
            </a:extLst>
          </p:cNvPr>
          <p:cNvSpPr txBox="1"/>
          <p:nvPr userDrawn="1"/>
        </p:nvSpPr>
        <p:spPr>
          <a:xfrm>
            <a:off x="838199" y="6356350"/>
            <a:ext cx="4511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Futura PT Book" panose="020B0502020204020303" pitchFamily="34" charset="0"/>
              </a:rPr>
              <a:t>#TexASCE  |  @TexASCEtweets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BB952-F0B1-4CE4-9FE1-131118939D79}"/>
              </a:ext>
            </a:extLst>
          </p:cNvPr>
          <p:cNvSpPr txBox="1"/>
          <p:nvPr userDrawn="1"/>
        </p:nvSpPr>
        <p:spPr>
          <a:xfrm>
            <a:off x="7702062" y="6356349"/>
            <a:ext cx="31916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tx2"/>
                </a:solidFill>
                <a:latin typeface="Futura PT Book" panose="020B0502020204020303" pitchFamily="34" charset="0"/>
              </a:rPr>
              <a:t>Reliability and Resilience in the 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2F1EE-DFE6-4EF2-994C-94361B7A1FAD}"/>
              </a:ext>
            </a:extLst>
          </p:cNvPr>
          <p:cNvSpPr txBox="1"/>
          <p:nvPr userDrawn="1"/>
        </p:nvSpPr>
        <p:spPr>
          <a:xfrm>
            <a:off x="10348546" y="6356348"/>
            <a:ext cx="8264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CC6F611D-8C38-49AE-A08B-A164903C8CEF}" type="slidenum">
              <a:rPr lang="en-US" sz="1000" i="1" smtClean="0">
                <a:solidFill>
                  <a:schemeClr val="tx2"/>
                </a:solidFill>
                <a:latin typeface="Futura PT Book" panose="020B0502020204020303" pitchFamily="34" charset="0"/>
              </a:rPr>
              <a:pPr algn="r"/>
              <a:t>‹#›</a:t>
            </a:fld>
            <a:endParaRPr lang="en-US" sz="1000" i="1" dirty="0">
              <a:solidFill>
                <a:schemeClr val="tx2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D13375E-1738-4B71-884F-41E13D6824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06" y="172723"/>
            <a:ext cx="1245920" cy="5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0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8E1469D-B60E-4B96-9CE0-CCA897A0B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FD3CA6A-8D63-44D8-B467-F04325624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1" y="5782761"/>
            <a:ext cx="1353936" cy="6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38105B8-C23B-4AB8-8F9B-67E26983B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069DB-D9DB-4F1B-83F8-864C2AAE81AF}"/>
              </a:ext>
            </a:extLst>
          </p:cNvPr>
          <p:cNvSpPr/>
          <p:nvPr userDrawn="1"/>
        </p:nvSpPr>
        <p:spPr>
          <a:xfrm>
            <a:off x="441383" y="817345"/>
            <a:ext cx="11412747" cy="5050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A7C11-BE78-41FD-80CC-E0086E93B42C}"/>
              </a:ext>
            </a:extLst>
          </p:cNvPr>
          <p:cNvSpPr txBox="1"/>
          <p:nvPr userDrawn="1"/>
        </p:nvSpPr>
        <p:spPr>
          <a:xfrm>
            <a:off x="441383" y="6346906"/>
            <a:ext cx="4908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Futura PT Book" panose="020B0502020204020303" pitchFamily="34" charset="0"/>
              </a:rPr>
              <a:t>#TexASCE  |  @TexASCEtweets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AB051-B0D0-4170-BE67-540681F900B1}"/>
              </a:ext>
            </a:extLst>
          </p:cNvPr>
          <p:cNvSpPr txBox="1"/>
          <p:nvPr userDrawn="1"/>
        </p:nvSpPr>
        <p:spPr>
          <a:xfrm>
            <a:off x="7789984" y="6346906"/>
            <a:ext cx="4064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Futura PT Book" panose="020B0502020204020303" pitchFamily="34" charset="0"/>
              </a:rPr>
              <a:t>Reliability and Resilience in the Balance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312B3EF-C20A-422E-80D4-63A852BA0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54" y="5037992"/>
            <a:ext cx="1409995" cy="6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43633B6-E1F3-4E4A-8901-E4977CADA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FD3CA6A-8D63-44D8-B467-F04325624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6141"/>
            <a:ext cx="2263345" cy="11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4BD14-DDD4-4BD8-BF1E-C911C59B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63B9C-E283-4EE8-B40B-9219573F7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3867-48C6-4DD2-92E3-16964D764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0"/>
              </a:defRPr>
            </a:lvl1pPr>
          </a:lstStyle>
          <a:p>
            <a:r>
              <a:rPr lang="en-US" dirty="0"/>
              <a:t>#TexASCE  |  @TexASCEtweets</a:t>
            </a:r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F0858-9EA7-4DC2-82C7-281207010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0"/>
              </a:defRPr>
            </a:lvl1pPr>
          </a:lstStyle>
          <a:p>
            <a:r>
              <a:rPr lang="en-US" dirty="0"/>
              <a:t>Reliability and Resilience in the Balance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226E-0F9F-4ACA-9E64-733A71AD0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Futura PT Medium" panose="020B0602020204020303" pitchFamily="34" charset="0"/>
              </a:defRPr>
            </a:lvl1pPr>
          </a:lstStyle>
          <a:p>
            <a:fld id="{E72452FC-DA75-4A8A-B5C4-6CE12A2D371C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1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61" r:id="rId4"/>
    <p:sldLayoutId id="2147483663" r:id="rId5"/>
    <p:sldLayoutId id="2147483655" r:id="rId6"/>
    <p:sldLayoutId id="21474836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AED3EF-790E-DB4A-A88F-D82A51C762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818" y="2346385"/>
            <a:ext cx="3919270" cy="363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 Rounded MT Bold" panose="020F0704030504030204" pitchFamily="34" charset="77"/>
              </a:rPr>
              <a:t>Reliability </a:t>
            </a:r>
            <a:br>
              <a:rPr lang="en-US" sz="2800" b="1" i="1" dirty="0">
                <a:latin typeface="Arial Rounded MT Bold" panose="020F0704030504030204" pitchFamily="34" charset="77"/>
              </a:rPr>
            </a:br>
            <a:r>
              <a:rPr lang="en-US" sz="2800" b="1" i="1" dirty="0">
                <a:latin typeface="Arial Rounded MT Bold" panose="020F0704030504030204" pitchFamily="34" charset="77"/>
              </a:rPr>
              <a:t>and </a:t>
            </a:r>
            <a:br>
              <a:rPr lang="en-US" sz="2800" b="1" i="1" dirty="0">
                <a:latin typeface="Arial Rounded MT Bold" panose="020F0704030504030204" pitchFamily="34" charset="77"/>
              </a:rPr>
            </a:br>
            <a:r>
              <a:rPr lang="en-US" sz="2800" b="1" i="1" dirty="0">
                <a:latin typeface="Arial Rounded MT Bold" panose="020F0704030504030204" pitchFamily="34" charset="77"/>
              </a:rPr>
              <a:t>Resilience </a:t>
            </a:r>
            <a:br>
              <a:rPr lang="en-US" sz="2800" b="1" i="1" dirty="0">
                <a:latin typeface="Arial Rounded MT Bold" panose="020F0704030504030204" pitchFamily="34" charset="77"/>
              </a:rPr>
            </a:br>
            <a:r>
              <a:rPr lang="en-US" sz="2800" b="1" i="1" dirty="0">
                <a:latin typeface="Arial Rounded MT Bold" panose="020F0704030504030204" pitchFamily="34" charset="77"/>
              </a:rPr>
              <a:t>in the Balance</a:t>
            </a:r>
          </a:p>
          <a:p>
            <a:pPr algn="ctr"/>
            <a:br>
              <a:rPr lang="en-US" sz="2800" i="1" dirty="0">
                <a:latin typeface="Helvetica" pitchFamily="2" charset="0"/>
              </a:rPr>
            </a:br>
            <a:endParaRPr lang="en-US" sz="2800" i="1" dirty="0">
              <a:latin typeface="Helvetica" pitchFamily="2" charset="0"/>
            </a:endParaRPr>
          </a:p>
          <a:p>
            <a:pPr algn="ctr"/>
            <a:endParaRPr lang="en-US" sz="2800" b="1" dirty="0">
              <a:latin typeface="Helvetica" pitchFamily="2" charset="0"/>
            </a:endParaRPr>
          </a:p>
          <a:p>
            <a:pPr algn="ctr"/>
            <a:r>
              <a:rPr lang="en-US" sz="2000" b="1" dirty="0">
                <a:latin typeface="Helvetica" pitchFamily="2" charset="0"/>
              </a:rPr>
              <a:t>Beyond Storms </a:t>
            </a:r>
          </a:p>
          <a:p>
            <a:pPr algn="ctr"/>
            <a:r>
              <a:rPr lang="en-US" sz="2000" b="1" dirty="0">
                <a:latin typeface="Helvetica" pitchFamily="2" charset="0"/>
              </a:rPr>
              <a:t>Infrastructure Network Resilience Committee</a:t>
            </a:r>
          </a:p>
        </p:txBody>
      </p:sp>
    </p:spTree>
    <p:extLst>
      <p:ext uri="{BB962C8B-B14F-4D97-AF65-F5344CB8AC3E}">
        <p14:creationId xmlns:p14="http://schemas.microsoft.com/office/powerpoint/2010/main" val="277852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 with medium confidence">
            <a:extLst>
              <a:ext uri="{FF2B5EF4-FFF2-40B4-BE49-F238E27FC236}">
                <a16:creationId xmlns:a16="http://schemas.microsoft.com/office/drawing/2014/main" id="{2A5069E3-44B6-4D7B-98E1-4B9554E7A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3" y="1060984"/>
            <a:ext cx="9613930" cy="42997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86321-DF23-4235-8801-F9759C0FCE06}"/>
              </a:ext>
            </a:extLst>
          </p:cNvPr>
          <p:cNvSpPr txBox="1"/>
          <p:nvPr/>
        </p:nvSpPr>
        <p:spPr>
          <a:xfrm>
            <a:off x="2967552" y="106829"/>
            <a:ext cx="9224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Natural Gas “Freeze-Off” and Interruption due to Power Loss</a:t>
            </a:r>
          </a:p>
        </p:txBody>
      </p:sp>
    </p:spTree>
    <p:extLst>
      <p:ext uri="{BB962C8B-B14F-4D97-AF65-F5344CB8AC3E}">
        <p14:creationId xmlns:p14="http://schemas.microsoft.com/office/powerpoint/2010/main" val="147037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5E78CF2F-AD62-422F-9CFC-836F9BE89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1" y="816679"/>
            <a:ext cx="8864794" cy="5018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19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402A98-6F3C-466D-829C-850C3B937F67}"/>
              </a:ext>
            </a:extLst>
          </p:cNvPr>
          <p:cNvSpPr txBox="1">
            <a:spLocks/>
          </p:cNvSpPr>
          <p:nvPr/>
        </p:nvSpPr>
        <p:spPr>
          <a:xfrm>
            <a:off x="1985166" y="2114974"/>
            <a:ext cx="7024738" cy="331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u="sng" dirty="0">
                <a:solidFill>
                  <a:schemeClr val="tx1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 Three primary project phases - Big Picture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CA1C866-E3F8-D249-A640-EDC69A3C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820" y="25080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FC917182-0C4D-134E-9027-0E9FD09A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02" y="2998264"/>
            <a:ext cx="1865565" cy="60385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u="sng" dirty="0"/>
              <a:t>Two parts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900" b="1" dirty="0"/>
              <a:t>Understanding the foundation - Level set 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900" b="1" dirty="0"/>
              <a:t>Timeline: what &amp; when</a:t>
            </a:r>
          </a:p>
        </p:txBody>
      </p:sp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AF87AE85-BE0D-E84F-B094-234E02A8B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955" y="4099377"/>
            <a:ext cx="2056714" cy="78109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u="sng" dirty="0"/>
              <a:t>relative priorities: 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altLang="en-US" sz="900" b="1" dirty="0"/>
              <a:t>sector &amp; network – the WHY Root Cause(s), 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altLang="en-US" sz="900" b="1" dirty="0"/>
              <a:t>People-Process-Assets &amp; lessons learned</a:t>
            </a: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88CB4E72-1294-CD4B-A2DC-430F88D93672}"/>
              </a:ext>
            </a:extLst>
          </p:cNvPr>
          <p:cNvSpPr/>
          <p:nvPr/>
        </p:nvSpPr>
        <p:spPr>
          <a:xfrm>
            <a:off x="4809766" y="5093873"/>
            <a:ext cx="1454317" cy="5133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9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Stakeholder review, supporting docs, exec summary &amp; final report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07138-0FD3-7545-8E56-0E7E8B56AF85}"/>
              </a:ext>
            </a:extLst>
          </p:cNvPr>
          <p:cNvSpPr txBox="1"/>
          <p:nvPr/>
        </p:nvSpPr>
        <p:spPr>
          <a:xfrm>
            <a:off x="2316316" y="4315142"/>
            <a:ext cx="6222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A8963-B349-2345-A057-9525AA51C918}"/>
              </a:ext>
            </a:extLst>
          </p:cNvPr>
          <p:cNvSpPr txBox="1"/>
          <p:nvPr/>
        </p:nvSpPr>
        <p:spPr>
          <a:xfrm>
            <a:off x="4103026" y="5235155"/>
            <a:ext cx="6222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3</a:t>
            </a: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6A9043F3-7A64-A849-B4D8-8EB3276189F9}"/>
              </a:ext>
            </a:extLst>
          </p:cNvPr>
          <p:cNvSpPr/>
          <p:nvPr/>
        </p:nvSpPr>
        <p:spPr>
          <a:xfrm>
            <a:off x="5313081" y="4311725"/>
            <a:ext cx="3327168" cy="449813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8000">
                <a:srgbClr val="FFFF00">
                  <a:lumMod val="48000"/>
                  <a:lumOff val="52000"/>
                </a:srgb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8370FE38-F824-1C47-B186-64050CBE74C5}"/>
              </a:ext>
            </a:extLst>
          </p:cNvPr>
          <p:cNvSpPr/>
          <p:nvPr/>
        </p:nvSpPr>
        <p:spPr>
          <a:xfrm>
            <a:off x="6558096" y="5093873"/>
            <a:ext cx="3340355" cy="513398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highlight>
                <a:srgbClr val="C0C0C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2FAF0-B269-AA4F-8BC2-2B837F8B42EA}"/>
              </a:ext>
            </a:extLst>
          </p:cNvPr>
          <p:cNvSpPr txBox="1"/>
          <p:nvPr/>
        </p:nvSpPr>
        <p:spPr>
          <a:xfrm>
            <a:off x="542593" y="3192954"/>
            <a:ext cx="7011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1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7D9A42D-C54B-4F42-886D-4E1C43122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755" y="2494374"/>
            <a:ext cx="649422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 Rounded MT Bold" panose="020F0704030504030204" pitchFamily="34" charset="77"/>
                <a:cs typeface="Times New Roman" panose="02020603050405020304" pitchFamily="18" charset="0"/>
              </a:rPr>
              <a:t>How does each SECTOR work “normally” and how do the sectors overlap?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 Rounded MT Bold" panose="020F0704030504030204" pitchFamily="34" charset="77"/>
                <a:cs typeface="Times New Roman" panose="02020603050405020304" pitchFamily="18" charset="0"/>
              </a:rPr>
              <a:t>What are the legacy design considerations?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A0E9299-ED2D-7D4F-ADC7-6E358C1E6FD9}"/>
              </a:ext>
            </a:extLst>
          </p:cNvPr>
          <p:cNvSpPr/>
          <p:nvPr/>
        </p:nvSpPr>
        <p:spPr>
          <a:xfrm>
            <a:off x="3259976" y="3048642"/>
            <a:ext cx="790201" cy="532361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to 2020-12-1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95EA172-B8BC-F44A-81B1-B577E5184BD1}"/>
              </a:ext>
            </a:extLst>
          </p:cNvPr>
          <p:cNvSpPr/>
          <p:nvPr/>
        </p:nvSpPr>
        <p:spPr>
          <a:xfrm>
            <a:off x="4035842" y="3048642"/>
            <a:ext cx="790201" cy="532361"/>
          </a:xfrm>
          <a:prstGeom prst="rightArrow">
            <a:avLst/>
          </a:prstGeom>
          <a:gradFill>
            <a:gsLst>
              <a:gs pos="0">
                <a:srgbClr val="00B050"/>
              </a:gs>
              <a:gs pos="53000">
                <a:srgbClr val="FFFF00"/>
              </a:gs>
              <a:gs pos="41000">
                <a:srgbClr val="92D050"/>
              </a:gs>
              <a:gs pos="100000">
                <a:srgbClr val="FFFF00"/>
              </a:gs>
            </a:gsLst>
            <a:lin ang="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(12/1 to 1/31)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A76B594-2A3C-5C48-8462-BEC9868FF62D}"/>
              </a:ext>
            </a:extLst>
          </p:cNvPr>
          <p:cNvSpPr/>
          <p:nvPr/>
        </p:nvSpPr>
        <p:spPr>
          <a:xfrm>
            <a:off x="4826042" y="3053732"/>
            <a:ext cx="1121251" cy="532361"/>
          </a:xfrm>
          <a:prstGeom prst="rightArrow">
            <a:avLst/>
          </a:prstGeom>
          <a:gradFill>
            <a:gsLst>
              <a:gs pos="0">
                <a:srgbClr val="FFFF00"/>
              </a:gs>
              <a:gs pos="56000">
                <a:srgbClr val="FF0000"/>
              </a:gs>
              <a:gs pos="47000">
                <a:srgbClr val="FFFF00"/>
              </a:gs>
              <a:gs pos="100000">
                <a:srgbClr val="FF0000"/>
              </a:gs>
            </a:gsLst>
            <a:lin ang="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to storm event 2/1 thru 2/17 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FFEB0696-2CF7-804A-9608-30FEA919565F}"/>
              </a:ext>
            </a:extLst>
          </p:cNvPr>
          <p:cNvSpPr/>
          <p:nvPr/>
        </p:nvSpPr>
        <p:spPr>
          <a:xfrm>
            <a:off x="5957813" y="3007682"/>
            <a:ext cx="1462577" cy="603855"/>
          </a:xfrm>
          <a:prstGeom prst="rightArrow">
            <a:avLst/>
          </a:prstGeom>
          <a:gradFill>
            <a:gsLst>
              <a:gs pos="0">
                <a:srgbClr val="FF0000"/>
              </a:gs>
              <a:gs pos="53000">
                <a:srgbClr val="FFC000"/>
              </a:gs>
              <a:gs pos="33000">
                <a:srgbClr val="FFC000"/>
              </a:gs>
              <a:gs pos="100000">
                <a:srgbClr val="FFC000"/>
              </a:gs>
            </a:gsLst>
            <a:lin ang="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 recovery &amp; restoration</a:t>
            </a:r>
          </a:p>
          <a:p>
            <a:pPr algn="ctr"/>
            <a:r>
              <a:rPr lang="en-US" sz="6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resilience 02/18</a:t>
            </a:r>
            <a:r>
              <a:rPr lang="en-US" sz="675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67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785D4-C0A1-ED4F-97BA-54FDB62BE56B}"/>
              </a:ext>
            </a:extLst>
          </p:cNvPr>
          <p:cNvSpPr txBox="1"/>
          <p:nvPr/>
        </p:nvSpPr>
        <p:spPr>
          <a:xfrm>
            <a:off x="680057" y="964652"/>
            <a:ext cx="1093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 Rounded MT Bold" panose="020F0704030504030204" pitchFamily="34" charset="77"/>
              </a:rPr>
              <a:t>Team formed during height of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Ultimately ~ 25 ASCE members from across the state and supported by ASCE Texas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77"/>
              </a:rPr>
              <a:t>3 reports issued:  PUCT: filed 9-2021, Executive report: 1-21-2022, and Full report</a:t>
            </a:r>
            <a:r>
              <a:rPr lang="en-US" b="1">
                <a:latin typeface="Arial Rounded MT Bold" panose="020F0704030504030204" pitchFamily="34" charset="77"/>
              </a:rPr>
              <a:t>:  2-16-2022</a:t>
            </a:r>
            <a:endParaRPr lang="en-US" b="1" dirty="0">
              <a:latin typeface="Arial Rounded MT Bold" panose="020F0704030504030204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AAF8EA-987B-124B-B6F4-2C00AFC7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D74B3-476C-0448-9610-C9F6AD70CD33}"/>
              </a:ext>
            </a:extLst>
          </p:cNvPr>
          <p:cNvSpPr txBox="1"/>
          <p:nvPr/>
        </p:nvSpPr>
        <p:spPr>
          <a:xfrm>
            <a:off x="3173401" y="3554029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 Rounded MT Bold" panose="020F0704030504030204" pitchFamily="34" charset="77"/>
              </a:rPr>
              <a:t>Pre-winter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07FC1-4FCC-6249-B15B-74D13AEE035C}"/>
              </a:ext>
            </a:extLst>
          </p:cNvPr>
          <p:cNvSpPr txBox="1"/>
          <p:nvPr/>
        </p:nvSpPr>
        <p:spPr>
          <a:xfrm>
            <a:off x="3993510" y="3560393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 Rounded MT Bold" panose="020F0704030504030204" pitchFamily="34" charset="77"/>
              </a:rPr>
              <a:t>Winter</a:t>
            </a:r>
          </a:p>
          <a:p>
            <a:pPr algn="ctr"/>
            <a:r>
              <a:rPr lang="en-US" sz="1000" b="1" dirty="0">
                <a:latin typeface="Arial Rounded MT Bold" panose="020F0704030504030204" pitchFamily="34" charset="77"/>
              </a:rPr>
              <a:t>Pre-storm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7517F8-227B-B14E-8772-B4186977807D}"/>
              </a:ext>
            </a:extLst>
          </p:cNvPr>
          <p:cNvSpPr txBox="1"/>
          <p:nvPr/>
        </p:nvSpPr>
        <p:spPr>
          <a:xfrm>
            <a:off x="4949280" y="3554029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 Rounded MT Bold" panose="020F0704030504030204" pitchFamily="34" charset="77"/>
              </a:rPr>
              <a:t>The Storm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92F58-CAF4-A345-AB38-9CD143F60B07}"/>
              </a:ext>
            </a:extLst>
          </p:cNvPr>
          <p:cNvSpPr txBox="1"/>
          <p:nvPr/>
        </p:nvSpPr>
        <p:spPr>
          <a:xfrm>
            <a:off x="6107516" y="3555357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 Rounded MT Bold" panose="020F0704030504030204" pitchFamily="34" charset="77"/>
              </a:rPr>
              <a:t>Post Storm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DBA09-6E86-7C47-B35C-D06D9690834B}"/>
              </a:ext>
            </a:extLst>
          </p:cNvPr>
          <p:cNvSpPr txBox="1"/>
          <p:nvPr/>
        </p:nvSpPr>
        <p:spPr>
          <a:xfrm>
            <a:off x="437981" y="251629"/>
            <a:ext cx="3467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Snapshot of project scope</a:t>
            </a:r>
          </a:p>
        </p:txBody>
      </p:sp>
    </p:spTree>
    <p:extLst>
      <p:ext uri="{BB962C8B-B14F-4D97-AF65-F5344CB8AC3E}">
        <p14:creationId xmlns:p14="http://schemas.microsoft.com/office/powerpoint/2010/main" val="119186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4EE3F3-77A7-8D4D-A983-1C7B8119A01A}"/>
              </a:ext>
            </a:extLst>
          </p:cNvPr>
          <p:cNvSpPr/>
          <p:nvPr/>
        </p:nvSpPr>
        <p:spPr>
          <a:xfrm>
            <a:off x="526373" y="908766"/>
            <a:ext cx="65820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We began our assessment of physical infrastructure to try to answer the fundamental question: </a:t>
            </a:r>
          </a:p>
          <a:p>
            <a:pPr lvl="3"/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Is it “</a:t>
            </a:r>
            <a:r>
              <a:rPr lang="en-US" sz="1400" b="1" u="sng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fit for purpose</a:t>
            </a:r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” in how it is being used today?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4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BUT…We can’t answer the question without knowing how these elements collaborated to create a window of opportunity for catastrophic failure: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u="sng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Asset design </a:t>
            </a:r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criteria and maintenance requirements is where we start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u="sng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Rules and regulations </a:t>
            </a:r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create both positive and negative consequences that directly and indirectly impact reliability and resilience 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u="sng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People (including culture) </a:t>
            </a:r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and process issues contributed to both positive and negative consequences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US" sz="14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Revenue insufficiency </a:t>
            </a:r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– failing to adequately fund ongoing reliability and maintenance is a chronic problem impacting </a:t>
            </a:r>
            <a:r>
              <a:rPr lang="en-US" sz="1400" i="1" u="sng" dirty="0">
                <a:latin typeface="Arial Rounded MT Bold" panose="020F0704030504030204" pitchFamily="34" charset="77"/>
                <a:cs typeface="Helvetica" panose="020B0604020202020204" pitchFamily="34" charset="0"/>
              </a:rPr>
              <a:t>EVERY</a:t>
            </a:r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 infrastructure sector.   Failing to adequately fund revenue requirements is an explicit decision to pursue a  </a:t>
            </a:r>
            <a:r>
              <a:rPr lang="en-US" sz="1400" u="sng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“Run to failure” </a:t>
            </a:r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strategy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4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This is not a sustainable approach.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C3EAD7-06EC-EA42-A9CB-848363237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4396" y="2179588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350" dirty="0">
                <a:latin typeface="Arial" panose="020B0604020202020204" pitchFamily="34" charset="0"/>
              </a:rPr>
            </a:b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9FDC122A-A0EE-2847-AD97-0BD3FEF34FF5}"/>
              </a:ext>
            </a:extLst>
          </p:cNvPr>
          <p:cNvSpPr/>
          <p:nvPr/>
        </p:nvSpPr>
        <p:spPr>
          <a:xfrm rot="990374">
            <a:off x="8897598" y="1520179"/>
            <a:ext cx="146902" cy="1218389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2EDAA736-EB11-564E-A81B-429D4D77DAA7}"/>
              </a:ext>
            </a:extLst>
          </p:cNvPr>
          <p:cNvSpPr/>
          <p:nvPr/>
        </p:nvSpPr>
        <p:spPr>
          <a:xfrm rot="20668910">
            <a:off x="10031426" y="1526331"/>
            <a:ext cx="146902" cy="1218389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21C8C23E-2E50-1240-9125-F3026BF35F12}"/>
              </a:ext>
            </a:extLst>
          </p:cNvPr>
          <p:cNvSpPr/>
          <p:nvPr/>
        </p:nvSpPr>
        <p:spPr>
          <a:xfrm>
            <a:off x="9461129" y="1553516"/>
            <a:ext cx="146902" cy="1218389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0398F2F3-987A-3B40-B1F3-F9D21C7477E5}"/>
              </a:ext>
            </a:extLst>
          </p:cNvPr>
          <p:cNvSpPr/>
          <p:nvPr/>
        </p:nvSpPr>
        <p:spPr>
          <a:xfrm>
            <a:off x="8837546" y="1363833"/>
            <a:ext cx="1388699" cy="248049"/>
          </a:xfrm>
          <a:prstGeom prst="can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AE005-C8B7-944B-B672-DEAE24E18EAF}"/>
              </a:ext>
            </a:extLst>
          </p:cNvPr>
          <p:cNvSpPr txBox="1"/>
          <p:nvPr/>
        </p:nvSpPr>
        <p:spPr>
          <a:xfrm>
            <a:off x="7484112" y="1855120"/>
            <a:ext cx="130702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Physical 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Infrastructure</a:t>
            </a:r>
          </a:p>
          <a:p>
            <a:pPr algn="ctr"/>
            <a:endParaRPr lang="en-US" sz="9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Physical world </a:t>
            </a: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&amp; digital </a:t>
            </a: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twin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85EDD-3104-AA4A-A405-7FF0BCAD96D7}"/>
              </a:ext>
            </a:extLst>
          </p:cNvPr>
          <p:cNvSpPr txBox="1"/>
          <p:nvPr/>
        </p:nvSpPr>
        <p:spPr>
          <a:xfrm>
            <a:off x="10244778" y="1927562"/>
            <a:ext cx="148297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Regs &amp; Rules</a:t>
            </a:r>
          </a:p>
          <a:p>
            <a:pPr algn="ctr"/>
            <a:endParaRPr lang="en-US" sz="900" dirty="0">
              <a:solidFill>
                <a:schemeClr val="accent3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Regulators </a:t>
            </a: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&amp; politicians</a:t>
            </a: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The rules of </a:t>
            </a: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the road &amp; sheriff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22AD3-42D6-0847-8A1C-EB1F9D0140E9}"/>
              </a:ext>
            </a:extLst>
          </p:cNvPr>
          <p:cNvSpPr txBox="1"/>
          <p:nvPr/>
        </p:nvSpPr>
        <p:spPr>
          <a:xfrm>
            <a:off x="8235538" y="2876966"/>
            <a:ext cx="2613991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Market</a:t>
            </a:r>
          </a:p>
          <a:p>
            <a:pPr algn="ctr"/>
            <a:endParaRPr lang="en-US" sz="825" dirty="0">
              <a:solidFill>
                <a:schemeClr val="accent3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Buyers &amp; sellers</a:t>
            </a: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The users (people &amp; processes) of the Infrastructure system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2D35C-6E17-5140-8D41-3C5439BBDFC9}"/>
              </a:ext>
            </a:extLst>
          </p:cNvPr>
          <p:cNvSpPr/>
          <p:nvPr/>
        </p:nvSpPr>
        <p:spPr>
          <a:xfrm>
            <a:off x="7502999" y="3921048"/>
            <a:ext cx="4224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“3 legs of the stool”</a:t>
            </a:r>
          </a:p>
          <a:p>
            <a:pPr algn="ctr"/>
            <a:r>
              <a:rPr lang="en-US" sz="1600" dirty="0">
                <a:solidFill>
                  <a:schemeClr val="accent3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Do these </a:t>
            </a:r>
            <a:r>
              <a:rPr lang="en-US" sz="16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three legs complement each other or do they lead to an uneven and unreliable stool?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C038D7-33B3-724F-B5E8-7006E7EBEE0C}"/>
              </a:ext>
            </a:extLst>
          </p:cNvPr>
          <p:cNvSpPr txBox="1"/>
          <p:nvPr/>
        </p:nvSpPr>
        <p:spPr>
          <a:xfrm>
            <a:off x="8616223" y="888026"/>
            <a:ext cx="18526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Energy Market stool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8DB7B8-8C33-9E49-84B7-55AE8ED3B895}"/>
              </a:ext>
            </a:extLst>
          </p:cNvPr>
          <p:cNvSpPr txBox="1"/>
          <p:nvPr/>
        </p:nvSpPr>
        <p:spPr>
          <a:xfrm>
            <a:off x="357407" y="198782"/>
            <a:ext cx="2017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Fit for Purpose</a:t>
            </a:r>
          </a:p>
        </p:txBody>
      </p:sp>
    </p:spTree>
    <p:extLst>
      <p:ext uri="{BB962C8B-B14F-4D97-AF65-F5344CB8AC3E}">
        <p14:creationId xmlns:p14="http://schemas.microsoft.com/office/powerpoint/2010/main" val="127871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402A98-6F3C-466D-829C-850C3B937F67}"/>
              </a:ext>
            </a:extLst>
          </p:cNvPr>
          <p:cNvSpPr txBox="1">
            <a:spLocks/>
          </p:cNvSpPr>
          <p:nvPr/>
        </p:nvSpPr>
        <p:spPr>
          <a:xfrm>
            <a:off x="6653875" y="2101357"/>
            <a:ext cx="3388124" cy="34407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B0E0F-F38A-CB42-A08B-266F1A22657F}"/>
              </a:ext>
            </a:extLst>
          </p:cNvPr>
          <p:cNvSpPr/>
          <p:nvPr/>
        </p:nvSpPr>
        <p:spPr>
          <a:xfrm>
            <a:off x="604630" y="1028343"/>
            <a:ext cx="109827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Meet the CREEP</a:t>
            </a:r>
            <a:r>
              <a:rPr lang="en-US" dirty="0">
                <a:latin typeface="Arial Rounded MT Bold" panose="020F0704030504030204" pitchFamily="34" charset="77"/>
              </a:rPr>
              <a:t>: Base findings and working assumptions of </a:t>
            </a:r>
            <a:r>
              <a:rPr lang="en-US" b="1" dirty="0">
                <a:latin typeface="Arial Rounded MT Bold" panose="020F0704030504030204" pitchFamily="34" charset="77"/>
                <a:cs typeface="Helvetica" panose="020B0604020202020204" pitchFamily="34" charset="0"/>
              </a:rPr>
              <a:t>Network interdependence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Interdependence occurs when the operation of one sector is dependent upon the performance of another sector.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The dependence can be 1 or 2 way. Ex: water (1-way), electricity &amp; natural gas (2-way)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Explicit</a:t>
            </a: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 = known </a:t>
            </a:r>
            <a:r>
              <a:rPr lang="en-US" i="1" u="sng" dirty="0">
                <a:latin typeface="Arial Rounded MT Bold" panose="020F0704030504030204" pitchFamily="34" charset="77"/>
                <a:cs typeface="Helvetica" panose="020B0604020202020204" pitchFamily="34" charset="0"/>
              </a:rPr>
              <a:t>and</a:t>
            </a: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 from “…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a relentless creep</a:t>
            </a: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” of small decisions that build to systemic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Growing interdependence between sectors negatively impacts reliability of </a:t>
            </a:r>
            <a:r>
              <a:rPr lang="en-US" i="1" u="sng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both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sectors.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It increases the potential &amp; frequency of cascading failures</a:t>
            </a:r>
            <a:endParaRPr lang="en-US" b="1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77"/>
                <a:cs typeface="Helvetica" panose="020B0604020202020204" pitchFamily="34" charset="0"/>
              </a:rPr>
              <a:t>Frequency of impactful events will increase even if weather consistent w/ historic patterns</a:t>
            </a:r>
          </a:p>
          <a:p>
            <a:endParaRPr lang="en-US" b="1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The Risk of interdependence </a:t>
            </a:r>
            <a:r>
              <a:rPr lang="en-US" b="1" dirty="0">
                <a:latin typeface="Arial Rounded MT Bold" panose="020F0704030504030204" pitchFamily="34" charset="77"/>
                <a:cs typeface="Helvetica" panose="020B0604020202020204" pitchFamily="34" charset="0"/>
              </a:rPr>
              <a:t>= Activity + Reliance – Mitigation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The level of activity of the Sector + reliance between the sectors, offset by the level of reliance mitigation (back-up power, alt fuel,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Proactive steps must be taken to mitigate interdependence and reduces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  <a:cs typeface="Helvetica" panose="020B0604020202020204" pitchFamily="34" charset="0"/>
              </a:rPr>
              <a:t>Made worse &amp; frequently overlooked with revenue insufficiency: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no time or 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EADF4-5FCB-8445-94A8-4C39C9B1D728}"/>
              </a:ext>
            </a:extLst>
          </p:cNvPr>
          <p:cNvSpPr txBox="1"/>
          <p:nvPr/>
        </p:nvSpPr>
        <p:spPr>
          <a:xfrm>
            <a:off x="445602" y="207655"/>
            <a:ext cx="343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Network Interdependence</a:t>
            </a:r>
          </a:p>
        </p:txBody>
      </p:sp>
    </p:spTree>
    <p:extLst>
      <p:ext uri="{BB962C8B-B14F-4D97-AF65-F5344CB8AC3E}">
        <p14:creationId xmlns:p14="http://schemas.microsoft.com/office/powerpoint/2010/main" val="236876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402A98-6F3C-466D-829C-850C3B937F67}"/>
              </a:ext>
            </a:extLst>
          </p:cNvPr>
          <p:cNvSpPr txBox="1">
            <a:spLocks/>
          </p:cNvSpPr>
          <p:nvPr/>
        </p:nvSpPr>
        <p:spPr>
          <a:xfrm>
            <a:off x="6653875" y="2101357"/>
            <a:ext cx="3388124" cy="34407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FC334-E29B-9846-8A34-F9AC3D7B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3FD0A-0A45-4142-9F61-75B6A77DA84F}"/>
              </a:ext>
            </a:extLst>
          </p:cNvPr>
          <p:cNvSpPr txBox="1"/>
          <p:nvPr/>
        </p:nvSpPr>
        <p:spPr>
          <a:xfrm>
            <a:off x="624509" y="1287135"/>
            <a:ext cx="109429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obvious</a:t>
            </a:r>
            <a:r>
              <a:rPr lang="en-US" dirty="0">
                <a:latin typeface="Arial Rounded MT Bold" panose="020F0704030504030204" pitchFamily="34" charset="77"/>
              </a:rPr>
              <a:t>:  The Uri and Viola weather systems created an extreme winter weather event</a:t>
            </a:r>
          </a:p>
          <a:p>
            <a:endParaRPr lang="en-US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We focus on severity in 4 dimensions:</a:t>
            </a:r>
          </a:p>
          <a:p>
            <a:endParaRPr lang="en-US" dirty="0">
              <a:latin typeface="Arial Rounded MT Bold" panose="020F0704030504030204" pitchFamily="34" charset="77"/>
            </a:endParaRPr>
          </a:p>
          <a:p>
            <a:pPr marL="228600" indent="-228600">
              <a:buAutoNum type="arabicParenR"/>
            </a:pPr>
            <a:r>
              <a:rPr lang="en-US" b="1" dirty="0">
                <a:latin typeface="Arial Rounded MT Bold" panose="020F0704030504030204" pitchFamily="34" charset="77"/>
              </a:rPr>
              <a:t>  </a:t>
            </a:r>
            <a:r>
              <a:rPr lang="en-US" b="1" u="sng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TMax</a:t>
            </a:r>
            <a:r>
              <a:rPr lang="en-US" b="1" u="sng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 </a:t>
            </a:r>
            <a:r>
              <a:rPr lang="en-US" b="1" dirty="0">
                <a:latin typeface="Arial Rounded MT Bold" panose="020F0704030504030204" pitchFamily="34" charset="77"/>
              </a:rPr>
              <a:t>T</a:t>
            </a:r>
            <a:r>
              <a:rPr lang="en-US" dirty="0">
                <a:latin typeface="Arial Rounded MT Bold" panose="020F0704030504030204" pitchFamily="34" charset="77"/>
              </a:rPr>
              <a:t>he # of days temperature is &lt; 32</a:t>
            </a:r>
            <a:r>
              <a:rPr lang="en-US" baseline="30000" dirty="0">
                <a:latin typeface="Arial Rounded MT Bold" panose="020F0704030504030204" pitchFamily="34" charset="77"/>
              </a:rPr>
              <a:t>0</a:t>
            </a:r>
            <a:r>
              <a:rPr lang="en-US" dirty="0">
                <a:latin typeface="Arial Rounded MT Bold" panose="020F0704030504030204" pitchFamily="34" charset="77"/>
              </a:rPr>
              <a:t>F for an entire 24-hour period (</a:t>
            </a:r>
            <a:r>
              <a:rPr lang="en-US" dirty="0" err="1">
                <a:latin typeface="Arial Rounded MT Bold" panose="020F0704030504030204" pitchFamily="34" charset="77"/>
              </a:rPr>
              <a:t>TMax</a:t>
            </a:r>
            <a:r>
              <a:rPr lang="en-US" dirty="0">
                <a:latin typeface="Arial Rounded MT Bold" panose="020F0704030504030204" pitchFamily="34" charset="77"/>
              </a:rPr>
              <a:t>). </a:t>
            </a:r>
          </a:p>
          <a:p>
            <a:pPr marL="228600" indent="-228600">
              <a:buAutoNum type="arabicParenR"/>
            </a:pPr>
            <a:endParaRPr lang="en-US" dirty="0">
              <a:latin typeface="Arial Rounded MT Bold" panose="020F0704030504030204" pitchFamily="34" charset="77"/>
            </a:endParaRPr>
          </a:p>
          <a:p>
            <a:pPr marL="228600" indent="-228600">
              <a:buAutoNum type="arabicParenR"/>
            </a:pP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 </a:t>
            </a:r>
            <a:r>
              <a:rPr lang="en-US" b="1" u="sng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TMin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: </a:t>
            </a:r>
            <a:r>
              <a:rPr lang="en-US" dirty="0">
                <a:latin typeface="Arial Rounded MT Bold" panose="020F0704030504030204" pitchFamily="34" charset="77"/>
              </a:rPr>
              <a:t>The # of days on both sides of </a:t>
            </a:r>
            <a:r>
              <a:rPr lang="en-US" dirty="0" err="1">
                <a:latin typeface="Arial Rounded MT Bold" panose="020F0704030504030204" pitchFamily="34" charset="77"/>
              </a:rPr>
              <a:t>TMax</a:t>
            </a:r>
            <a:r>
              <a:rPr lang="en-US" dirty="0">
                <a:latin typeface="Arial Rounded MT Bold" panose="020F0704030504030204" pitchFamily="34" charset="77"/>
              </a:rPr>
              <a:t>, when minimum temperatures for at least 1 hour during the 24-hour period were &lt; 32</a:t>
            </a:r>
            <a:r>
              <a:rPr lang="en-US" baseline="30000" dirty="0">
                <a:latin typeface="Arial Rounded MT Bold" panose="020F0704030504030204" pitchFamily="34" charset="77"/>
              </a:rPr>
              <a:t>0</a:t>
            </a:r>
            <a:r>
              <a:rPr lang="en-US" dirty="0">
                <a:latin typeface="Arial Rounded MT Bold" panose="020F0704030504030204" pitchFamily="34" charset="77"/>
              </a:rPr>
              <a:t>F (</a:t>
            </a:r>
            <a:r>
              <a:rPr lang="en-US" dirty="0" err="1">
                <a:latin typeface="Arial Rounded MT Bold" panose="020F0704030504030204" pitchFamily="34" charset="77"/>
              </a:rPr>
              <a:t>TMin</a:t>
            </a:r>
            <a:r>
              <a:rPr lang="en-US" dirty="0">
                <a:latin typeface="Arial Rounded MT Bold" panose="020F0704030504030204" pitchFamily="34" charset="77"/>
              </a:rPr>
              <a:t>).</a:t>
            </a:r>
          </a:p>
          <a:p>
            <a:pPr marL="228600" indent="-228600">
              <a:buAutoNum type="arabicParenR"/>
            </a:pPr>
            <a:endParaRPr lang="en-US" dirty="0">
              <a:latin typeface="Arial Rounded MT Bold" panose="020F0704030504030204" pitchFamily="34" charset="77"/>
            </a:endParaRPr>
          </a:p>
          <a:p>
            <a:pPr marL="228600" indent="-228600">
              <a:buAutoNum type="arabicParenR"/>
            </a:pPr>
            <a:r>
              <a:rPr lang="en-US" b="1" dirty="0">
                <a:latin typeface="Arial Rounded MT Bold" panose="020F0704030504030204" pitchFamily="34" charset="77"/>
              </a:rPr>
              <a:t>  </a:t>
            </a:r>
            <a:r>
              <a:rPr lang="en-US" b="1" u="sng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Precipitation: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 </a:t>
            </a:r>
            <a:r>
              <a:rPr lang="en-US" dirty="0">
                <a:latin typeface="Arial Rounded MT Bold" panose="020F0704030504030204" pitchFamily="34" charset="77"/>
              </a:rPr>
              <a:t>Especially freezing precipitation, leads to physical damage </a:t>
            </a:r>
          </a:p>
          <a:p>
            <a:pPr marL="228600" indent="-228600">
              <a:buAutoNum type="arabicParenR"/>
            </a:pPr>
            <a:endParaRPr lang="en-US" dirty="0">
              <a:latin typeface="Arial Rounded MT Bold" panose="020F0704030504030204" pitchFamily="34" charset="77"/>
            </a:endParaRPr>
          </a:p>
          <a:p>
            <a:pPr marL="228600" indent="-228600">
              <a:buAutoNum type="arabicParenR"/>
            </a:pPr>
            <a:r>
              <a:rPr lang="en-US" b="1" dirty="0">
                <a:latin typeface="Arial Rounded MT Bold" panose="020F0704030504030204" pitchFamily="34" charset="77"/>
              </a:rPr>
              <a:t>  </a:t>
            </a:r>
            <a:r>
              <a:rPr lang="en-US" b="1" u="sng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Wind: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 </a:t>
            </a:r>
            <a:r>
              <a:rPr lang="en-US" dirty="0">
                <a:latin typeface="Arial Rounded MT Bold" panose="020F0704030504030204" pitchFamily="34" charset="77"/>
              </a:rPr>
              <a:t>Damage impacts from wind chill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accelerating</a:t>
            </a:r>
            <a:r>
              <a:rPr lang="en-US" dirty="0">
                <a:latin typeface="Arial Rounded MT Bold" panose="020F0704030504030204" pitchFamily="34" charset="77"/>
              </a:rPr>
              <a:t> cooling or physical damage – compounded when combined with freezing precipitation.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ED3DE-7E95-5649-A8CD-AF2314B0EE93}"/>
              </a:ext>
            </a:extLst>
          </p:cNvPr>
          <p:cNvSpPr/>
          <p:nvPr/>
        </p:nvSpPr>
        <p:spPr>
          <a:xfrm>
            <a:off x="432812" y="232778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152939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8DBF8D-B554-E445-BDE1-CAA3120562D4}"/>
              </a:ext>
            </a:extLst>
          </p:cNvPr>
          <p:cNvSpPr txBox="1"/>
          <p:nvPr/>
        </p:nvSpPr>
        <p:spPr>
          <a:xfrm>
            <a:off x="518806" y="882713"/>
            <a:ext cx="109231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The Texas grid failure was a </a:t>
            </a:r>
            <a:r>
              <a:rPr lang="en-US" sz="1600" b="1" i="1" dirty="0">
                <a:latin typeface="Arial Rounded MT Bold" panose="020F0704030504030204" pitchFamily="34" charset="77"/>
              </a:rPr>
              <a:t>material contributor </a:t>
            </a:r>
            <a:r>
              <a:rPr lang="en-US" sz="1600" dirty="0">
                <a:latin typeface="Arial Rounded MT Bold" panose="020F0704030504030204" pitchFamily="34" charset="77"/>
              </a:rPr>
              <a:t>to the $2-300 billion+ economic harm and human tragedy</a:t>
            </a:r>
          </a:p>
          <a:p>
            <a:endParaRPr lang="en-US" sz="16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The “Energy Only” ERCOT model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focuses on price and largely ignores reliability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Revenue insufficiency (failure to economically support) creates underinvestment in reliability ranging from firm fuel supply and services to capital investment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What people don’t want to hear:  The lack of winterization investment was a rational decision due to revenue insufficiency from market design and its market signals </a:t>
            </a:r>
            <a:r>
              <a:rPr lang="en-US" sz="1600" b="1" i="1" dirty="0">
                <a:latin typeface="Arial Rounded MT Bold" panose="020F0704030504030204" pitchFamily="34" charset="77"/>
              </a:rPr>
              <a:t>Concern: </a:t>
            </a:r>
            <a:r>
              <a:rPr lang="en-US" sz="1600" dirty="0">
                <a:latin typeface="Arial Rounded MT Bold" panose="020F0704030504030204" pitchFamily="34" charset="77"/>
              </a:rPr>
              <a:t>it was widely known but ignored…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risks and impacts of intermittency were “modelled away”, with tragic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When the system is stressed, intermittency becomes a bigger challenge to reliability &amp; resilience</a:t>
            </a:r>
          </a:p>
          <a:p>
            <a:pPr lvl="1"/>
            <a:endParaRPr lang="en-US" sz="1600" dirty="0">
              <a:latin typeface="Arial Rounded MT Bold" panose="020F0704030504030204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Failure to fix the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root causes</a:t>
            </a:r>
            <a:r>
              <a:rPr lang="en-US" sz="1600" dirty="0">
                <a:latin typeface="Arial Rounded MT Bold" panose="020F0704030504030204" pitchFamily="34" charset="77"/>
              </a:rPr>
              <a:t> of the problem will result in increased frequency and duration of events similar to those experienced from Winter Storms Uri and Viola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ERCOT is challenged by its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cost centric culture</a:t>
            </a:r>
            <a:r>
              <a:rPr lang="en-US" sz="1600" dirty="0">
                <a:latin typeface="Arial Rounded MT Bold" panose="020F0704030504030204" pitchFamily="34" charset="77"/>
              </a:rPr>
              <a:t> resulting in a run to failure outcome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A133E-4FC3-3A4B-8B59-F5AC6152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C6C50-8223-4A4B-8DC7-09E54D836913}"/>
              </a:ext>
            </a:extLst>
          </p:cNvPr>
          <p:cNvSpPr/>
          <p:nvPr/>
        </p:nvSpPr>
        <p:spPr>
          <a:xfrm>
            <a:off x="390133" y="262595"/>
            <a:ext cx="2542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High level findings</a:t>
            </a:r>
          </a:p>
        </p:txBody>
      </p:sp>
    </p:spTree>
    <p:extLst>
      <p:ext uri="{BB962C8B-B14F-4D97-AF65-F5344CB8AC3E}">
        <p14:creationId xmlns:p14="http://schemas.microsoft.com/office/powerpoint/2010/main" val="3117890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8DBF8D-B554-E445-BDE1-CAA3120562D4}"/>
              </a:ext>
            </a:extLst>
          </p:cNvPr>
          <p:cNvSpPr txBox="1"/>
          <p:nvPr/>
        </p:nvSpPr>
        <p:spPr>
          <a:xfrm>
            <a:off x="475423" y="941938"/>
            <a:ext cx="110423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A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majority</a:t>
            </a:r>
            <a:r>
              <a:rPr lang="en-US" sz="1600" dirty="0">
                <a:latin typeface="Arial Rounded MT Bold" panose="020F0704030504030204" pitchFamily="34" charset="77"/>
              </a:rPr>
              <a:t> of the gas supply failures were experienced by generators that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relied on interruptible </a:t>
            </a:r>
            <a:r>
              <a:rPr lang="en-US" sz="1600" dirty="0">
                <a:latin typeface="Arial Rounded MT Bold" panose="020F0704030504030204" pitchFamily="34" charset="77"/>
              </a:rPr>
              <a:t>gas supply or transportation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If one buys interruptible supply and or transportation - what do you expect during peak demand?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r>
              <a:rPr lang="en-US" sz="1600" dirty="0">
                <a:latin typeface="Arial Rounded MT Bold" panose="020F0704030504030204" pitchFamily="34" charset="77"/>
              </a:rPr>
              <a:t>This does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NOT excuse </a:t>
            </a:r>
            <a:r>
              <a:rPr lang="en-US" sz="1600" dirty="0">
                <a:latin typeface="Arial Rounded MT Bold" panose="020F0704030504030204" pitchFamily="34" charset="77"/>
              </a:rPr>
              <a:t>the failures of the natural gas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A lack of winterization by producers and midstream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ill-fated decision to have critical facilities curtailed for lower rates or failure to file as a critical loads (CLF).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While pricing during the pandemic demanded radical spending curtailment, the future of the industry’s markets, from LNG exports to electrical generation require reliable production - practices must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Reliability can be substantially improved at relatively modest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A preliminary estimate of ~5% increase in prices to provide revenue sufficiency to  dispatchable generation to operate with reliability and resilience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High risk from indirect transfer of “energy only” model and revenue insufficiency challenges onto the natural gas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Rounded MT Bold" panose="020F0704030504030204" pitchFamily="34" charset="77"/>
              </a:rPr>
              <a:t>No free rides</a:t>
            </a:r>
            <a:r>
              <a:rPr lang="en-US" sz="1600" dirty="0">
                <a:latin typeface="Arial Rounded MT Bold" panose="020F0704030504030204" pitchFamily="34" charset="77"/>
              </a:rPr>
              <a:t>: If you want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firm supply and transport</a:t>
            </a:r>
            <a:r>
              <a:rPr lang="en-US" sz="1600" dirty="0">
                <a:latin typeface="Arial Rounded MT Bold" panose="020F0704030504030204" pitchFamily="34" charset="77"/>
              </a:rPr>
              <a:t> – you have to pay for it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1913-E6B7-E14E-BF1B-C5F10A41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7792C-4174-0647-9E61-5EB6C152A296}"/>
              </a:ext>
            </a:extLst>
          </p:cNvPr>
          <p:cNvSpPr/>
          <p:nvPr/>
        </p:nvSpPr>
        <p:spPr>
          <a:xfrm>
            <a:off x="390133" y="262595"/>
            <a:ext cx="3770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High level findings </a:t>
            </a:r>
            <a:r>
              <a:rPr lang="en-US" sz="2000" b="1" i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continued</a:t>
            </a:r>
            <a:endParaRPr lang="en-US" sz="20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76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1913-E6B7-E14E-BF1B-C5F10A41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D8765-7505-CF40-9A8C-6410BE181BD0}"/>
              </a:ext>
            </a:extLst>
          </p:cNvPr>
          <p:cNvSpPr/>
          <p:nvPr/>
        </p:nvSpPr>
        <p:spPr>
          <a:xfrm>
            <a:off x="606286" y="988708"/>
            <a:ext cx="111318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Invest in Black Start generation to ensure reliable and resilient fail-safe back-up power.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Restructure regulatory flaws negatively impacting dispatchable generation reliability.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Mitigate growing interdependency between infrastructure sectors.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Prioritize reliability and resiliency focused regulations and eliminate regulations that include the unintended consequences of creating negative reliability or resiliency impacts.</a:t>
            </a:r>
          </a:p>
          <a:p>
            <a:pPr>
              <a:buFont typeface="+mj-lt"/>
              <a:buAutoNum type="arabicPeriod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Replace process and model biases and the reliability-sacrificing pursuit of short-term price reductions with a reliability and resilience prioritized culture.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0F90A2-8497-7C49-AD85-44ED0D33AD06}"/>
              </a:ext>
            </a:extLst>
          </p:cNvPr>
          <p:cNvSpPr/>
          <p:nvPr/>
        </p:nvSpPr>
        <p:spPr>
          <a:xfrm>
            <a:off x="357809" y="113508"/>
            <a:ext cx="454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Top 5 Network Issues &amp; Recommended Actions</a:t>
            </a:r>
          </a:p>
        </p:txBody>
      </p:sp>
    </p:spTree>
    <p:extLst>
      <p:ext uri="{BB962C8B-B14F-4D97-AF65-F5344CB8AC3E}">
        <p14:creationId xmlns:p14="http://schemas.microsoft.com/office/powerpoint/2010/main" val="351005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1913-E6B7-E14E-BF1B-C5F10A41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C6057F-1DA0-D64B-8C27-74E49344BFCA}"/>
              </a:ext>
            </a:extLst>
          </p:cNvPr>
          <p:cNvSpPr txBox="1">
            <a:spLocks/>
          </p:cNvSpPr>
          <p:nvPr/>
        </p:nvSpPr>
        <p:spPr>
          <a:xfrm>
            <a:off x="2054112" y="786253"/>
            <a:ext cx="8237504" cy="36303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What did we learn during this event that applies to YOU?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A7BF4FD-5877-4E4E-94D9-C24006CD9A53}"/>
              </a:ext>
            </a:extLst>
          </p:cNvPr>
          <p:cNvSpPr txBox="1">
            <a:spLocks/>
          </p:cNvSpPr>
          <p:nvPr/>
        </p:nvSpPr>
        <p:spPr>
          <a:xfrm>
            <a:off x="592762" y="1270984"/>
            <a:ext cx="11165504" cy="431603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physical infrastructure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become more sophisticated in our understanding of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infrastructure fits into a larger ecosystem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beyond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Physical</a:t>
            </a:r>
          </a:p>
          <a:p>
            <a:pPr marL="1200150" lvl="2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and regulations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especially if they are under change</a:t>
            </a:r>
          </a:p>
          <a:p>
            <a:pPr marL="1200150" lvl="2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 and the infrastructure ecosystem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people and processes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is becoming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 by </a:t>
            </a:r>
            <a:r>
              <a:rPr lang="en-US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</a:t>
            </a:r>
            <a:r>
              <a:rPr lang="en-US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we ignore this at our peril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system was “…designed by science and engineers and is now being restructured by political scientists…”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information sources are increasingly parochial, and agenda driven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hold to our ethical and professional standards – Must give the message that 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heard, NOT the message that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heard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allow our expertise in one Sector to inform our views on other sectors,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understanding them.  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Stunning lack of understanding about the areas between sectors – especially interdependence issues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evaluating problems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asking Why?  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FERC/NERC stopped at details on interruptible fuel supply – failed the “why” this condition existed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different perspectives and inputs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get better results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C1326-2266-E946-AD2A-659B1EC708B2}"/>
              </a:ext>
            </a:extLst>
          </p:cNvPr>
          <p:cNvSpPr txBox="1"/>
          <p:nvPr/>
        </p:nvSpPr>
        <p:spPr>
          <a:xfrm>
            <a:off x="457199" y="247410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53585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4BDFBA-1721-CD45-95AE-1801E18D7FBC}"/>
              </a:ext>
            </a:extLst>
          </p:cNvPr>
          <p:cNvSpPr txBox="1"/>
          <p:nvPr/>
        </p:nvSpPr>
        <p:spPr>
          <a:xfrm>
            <a:off x="586409" y="2017640"/>
            <a:ext cx="10873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Reliability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:</a:t>
            </a:r>
            <a:r>
              <a:rPr lang="en-US" sz="2000" dirty="0">
                <a:latin typeface="Arial Rounded MT Bold" panose="020F0704030504030204" pitchFamily="34" charset="77"/>
              </a:rPr>
              <a:t> having access to electricity that you need, when you need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77"/>
              </a:rPr>
              <a:t>It is binary: like a switch - it either works or it doesn’t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77"/>
              </a:rPr>
              <a:t>Increasing electrification increases the need for reliability and resilience</a:t>
            </a:r>
          </a:p>
          <a:p>
            <a:pPr lvl="1"/>
            <a:endParaRPr lang="en-US" sz="2000" dirty="0">
              <a:latin typeface="Arial Rounded MT Bold" panose="020F0704030504030204" pitchFamily="34" charset="77"/>
            </a:endParaRPr>
          </a:p>
          <a:p>
            <a:pPr lvl="1"/>
            <a:endParaRPr lang="en-US" sz="20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Resilience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:</a:t>
            </a:r>
            <a:r>
              <a:rPr lang="en-US" sz="2000" dirty="0">
                <a:latin typeface="Arial Rounded MT Bold" panose="020F0704030504030204" pitchFamily="34" charset="77"/>
              </a:rPr>
              <a:t> equivalent to a backstop for reliability – measure of the robustness of the system to absorb shocks and either continue to operate or, if it fails, how quickly it recovers and operates again.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77"/>
              </a:rPr>
              <a:t>Requires physically stronger infrastructure configurations and institutional resourcefulness to adapt and respond to 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8E15FC-0572-794D-8C2F-7BCF793D2B1C}"/>
              </a:ext>
            </a:extLst>
          </p:cNvPr>
          <p:cNvSpPr/>
          <p:nvPr/>
        </p:nvSpPr>
        <p:spPr>
          <a:xfrm>
            <a:off x="1683688" y="1015073"/>
            <a:ext cx="867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The Market </a:t>
            </a:r>
            <a:r>
              <a:rPr lang="en-US" sz="2800" b="1" i="1" u="sng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expects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both reliability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126871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1913-E6B7-E14E-BF1B-C5F10A41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355317-9B5B-EB44-B14E-6C3ACFC83DA3}"/>
              </a:ext>
            </a:extLst>
          </p:cNvPr>
          <p:cNvSpPr/>
          <p:nvPr/>
        </p:nvSpPr>
        <p:spPr>
          <a:xfrm>
            <a:off x="437322" y="123621"/>
            <a:ext cx="43820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Top Sector Issues &amp; Recommended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B94E4-8F6D-BA4D-A055-0996FF1E75BD}"/>
              </a:ext>
            </a:extLst>
          </p:cNvPr>
          <p:cNvSpPr txBox="1"/>
          <p:nvPr/>
        </p:nvSpPr>
        <p:spPr>
          <a:xfrm>
            <a:off x="2946597" y="920908"/>
            <a:ext cx="187277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 Rounded MT Bold" panose="020F0704030504030204" pitchFamily="34" charset="77"/>
              </a:rPr>
              <a:t>Telecommunications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Improved hardening of site telecom facilities and infrastructure for weather extremes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Consider expanded redundancy of select infrastructure 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Education and outreach to interdependent infrastructure.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7D4AC-CB56-B54F-9F74-32F0353F3C1F}"/>
              </a:ext>
            </a:extLst>
          </p:cNvPr>
          <p:cNvSpPr txBox="1"/>
          <p:nvPr/>
        </p:nvSpPr>
        <p:spPr>
          <a:xfrm>
            <a:off x="6846145" y="915326"/>
            <a:ext cx="171626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 Rounded MT Bold" panose="020F0704030504030204" pitchFamily="34" charset="77"/>
              </a:rPr>
              <a:t>Transportation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Greater preparedness for weather extremes 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Consider updates to Emergency Operations plans 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Education and outreach.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B72F3-3318-014E-AC61-1892BF4BB4FD}"/>
              </a:ext>
            </a:extLst>
          </p:cNvPr>
          <p:cNvSpPr txBox="1"/>
          <p:nvPr/>
        </p:nvSpPr>
        <p:spPr>
          <a:xfrm>
            <a:off x="4975882" y="915327"/>
            <a:ext cx="1716259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 Rounded MT Bold" panose="020F0704030504030204" pitchFamily="34" charset="77"/>
              </a:rPr>
              <a:t>Water, wastewater &amp; stormwater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Improved operational preparation for severe weather events. 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Mitigate infrastructure interdependence risks. 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Educational outreach 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Enhanced planning to reduce risk.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80320-E01F-5349-8CD3-04D191D07EFD}"/>
              </a:ext>
            </a:extLst>
          </p:cNvPr>
          <p:cNvSpPr txBox="1"/>
          <p:nvPr/>
        </p:nvSpPr>
        <p:spPr>
          <a:xfrm>
            <a:off x="573452" y="915327"/>
            <a:ext cx="222752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 Rounded MT Bold" panose="020F0704030504030204" pitchFamily="34" charset="77"/>
              </a:rPr>
              <a:t>Electricity 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Improve market incentives for reliability and resilience with focus on winterization and dependable fuel supply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Rationalize load shed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Active market simulation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Evaluate grid interconnectivity for emergency demand sharing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Ensure Black start generation is able to perform with top decile performance with fuel optionality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68291-56CE-CE41-8CB1-BDE2F88EF419}"/>
              </a:ext>
            </a:extLst>
          </p:cNvPr>
          <p:cNvSpPr txBox="1"/>
          <p:nvPr/>
        </p:nvSpPr>
        <p:spPr>
          <a:xfrm>
            <a:off x="8708768" y="915326"/>
            <a:ext cx="2949536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 Rounded MT Bold" panose="020F0704030504030204" pitchFamily="34" charset="77"/>
              </a:rPr>
              <a:t>Energy</a:t>
            </a:r>
            <a:endParaRPr lang="en-US" sz="1200" b="1" dirty="0">
              <a:latin typeface="Arial Rounded MT Bold" panose="020F0704030504030204" pitchFamily="34" charset="77"/>
            </a:endParaRP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Review and apply cold temp process protection in field production sites.  Install heat trace &amp; insulate at key valve locations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Prioritize OPS as essential loads and prevent joining curtailment incentives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Ensure revenue sufficiency and that capacity gas market does not subsidize energy only electric market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Develop contractual arrangement with LNG for temporary peak access</a:t>
            </a:r>
          </a:p>
          <a:p>
            <a:endParaRPr lang="en-US" sz="12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Ensure PPE and equipment to access remote sites in severe weather</a:t>
            </a:r>
          </a:p>
        </p:txBody>
      </p:sp>
    </p:spTree>
    <p:extLst>
      <p:ext uri="{BB962C8B-B14F-4D97-AF65-F5344CB8AC3E}">
        <p14:creationId xmlns:p14="http://schemas.microsoft.com/office/powerpoint/2010/main" val="195311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4DD59E-423C-40FC-A2E3-1033C7B2BB7F}"/>
              </a:ext>
            </a:extLst>
          </p:cNvPr>
          <p:cNvSpPr/>
          <p:nvPr/>
        </p:nvSpPr>
        <p:spPr>
          <a:xfrm>
            <a:off x="605307" y="746974"/>
            <a:ext cx="113259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Invest in Black Start generation to ensure reliable and resilient fail-safe back-up power.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&gt; Public Utilities Commission working with ERCOT and industry to address.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Restructure regulatory flaws negatively impacting dispatchable generation reliability. 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&gt; Public Utilities Commission soliciting support of consultant to offer options.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Mitigate growing interdependency between infrastructure sectors. 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&gt; PUCT/ERCOT and Texas Railroad Commission worked together during 2022 Storms.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Prioritize reliability and resiliency focused regulations and eliminate regulations that include the unintended consequences of creating negative reliability or resiliency impacts.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&gt; PUCT seeking technical support for options to address, from consultant.</a:t>
            </a:r>
          </a:p>
          <a:p>
            <a:pPr>
              <a:buFont typeface="+mj-lt"/>
              <a:buAutoNum type="arabicPeriod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Replace process and model biases and the reliability-sacrificing pursuit of short-term price reductions with a reliability and resilience prioritized culture. 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&gt; Under active consideration by PUCT and ERCOT.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3B68F-F3AA-454D-9F50-78C13EDE3079}"/>
              </a:ext>
            </a:extLst>
          </p:cNvPr>
          <p:cNvSpPr txBox="1"/>
          <p:nvPr/>
        </p:nvSpPr>
        <p:spPr>
          <a:xfrm>
            <a:off x="0" y="159360"/>
            <a:ext cx="12115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Actions undertaken </a:t>
            </a:r>
            <a:r>
              <a:rPr lang="en-US" sz="2800" b="1" u="sng" dirty="0"/>
              <a:t>by Texas Legislature and Governing Commissions under SB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385DC-9645-44F7-8728-F7222BB69DFA}"/>
              </a:ext>
            </a:extLst>
          </p:cNvPr>
          <p:cNvSpPr txBox="1"/>
          <p:nvPr/>
        </p:nvSpPr>
        <p:spPr>
          <a:xfrm>
            <a:off x="4765183" y="5853884"/>
            <a:ext cx="607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Based on information gleaned from </a:t>
            </a:r>
            <a:r>
              <a:rPr lang="en-US" b="1" dirty="0">
                <a:solidFill>
                  <a:srgbClr val="FF0000"/>
                </a:solidFill>
              </a:rPr>
              <a:t>March 9, 2022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meeting of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Business and Commerce Committee.</a:t>
            </a:r>
          </a:p>
        </p:txBody>
      </p:sp>
    </p:spTree>
    <p:extLst>
      <p:ext uri="{BB962C8B-B14F-4D97-AF65-F5344CB8AC3E}">
        <p14:creationId xmlns:p14="http://schemas.microsoft.com/office/powerpoint/2010/main" val="235599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E9986-5764-4CC2-889A-DB886A7AB92E}"/>
              </a:ext>
            </a:extLst>
          </p:cNvPr>
          <p:cNvSpPr txBox="1"/>
          <p:nvPr/>
        </p:nvSpPr>
        <p:spPr>
          <a:xfrm>
            <a:off x="3683358" y="3000777"/>
            <a:ext cx="6065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Questions and Comments 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52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1913-E6B7-E14E-BF1B-C5F10A41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10C57-E834-874E-911F-84F5DB86AD7F}"/>
              </a:ext>
            </a:extLst>
          </p:cNvPr>
          <p:cNvSpPr txBox="1"/>
          <p:nvPr/>
        </p:nvSpPr>
        <p:spPr>
          <a:xfrm>
            <a:off x="634448" y="895581"/>
            <a:ext cx="109231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77"/>
              </a:rPr>
              <a:t>ERCOT was dangerously close (~4 ½ minutes) to a complete failure of the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The consequences of such a failure are without precedence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Weeks or months to restore the grid – human and economic costs + Complications of interdependence: gas supply reliant on electricity…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The grid must rely on 13 primary and 15 secondary black start generators (28) serving as the system fail-safe to “restart” the grid after a failure.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r>
              <a:rPr lang="en-US" sz="1600" dirty="0">
                <a:latin typeface="Arial Rounded MT Bold" panose="020F0704030504030204" pitchFamily="34" charset="77"/>
              </a:rPr>
              <a:t>But there is a problem with the “Fail Safe”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Rounded MT Bold" panose="020F0704030504030204" pitchFamily="34" charset="77"/>
              </a:rPr>
              <a:t>9 of 13 </a:t>
            </a:r>
            <a:r>
              <a:rPr lang="en-US" sz="1600" dirty="0">
                <a:latin typeface="Arial Rounded MT Bold" panose="020F0704030504030204" pitchFamily="34" charset="77"/>
              </a:rPr>
              <a:t>primary generators experienced an outage during Uri and Viola (69%)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Rounded MT Bold" panose="020F0704030504030204" pitchFamily="34" charset="77"/>
              </a:rPr>
              <a:t>12 of 15 </a:t>
            </a:r>
            <a:r>
              <a:rPr lang="en-US" sz="1600" dirty="0">
                <a:latin typeface="Arial Rounded MT Bold" panose="020F0704030504030204" pitchFamily="34" charset="77"/>
              </a:rPr>
              <a:t>secondary generators experienced forced outages during the EEA (80%)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Rounded MT Bold" panose="020F0704030504030204" pitchFamily="34" charset="77"/>
              </a:rPr>
              <a:t>18 of 28 </a:t>
            </a:r>
            <a:r>
              <a:rPr lang="en-US" sz="1600" dirty="0">
                <a:latin typeface="Arial Rounded MT Bold" panose="020F0704030504030204" pitchFamily="34" charset="77"/>
              </a:rPr>
              <a:t>units rely on natural gas as a single fuel source (64%)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This means that &gt; 75% of the most critical generation to avoid black start conditions </a:t>
            </a:r>
            <a:r>
              <a:rPr lang="en-US" sz="1600" b="1" dirty="0">
                <a:latin typeface="Arial Rounded MT Bold" panose="020F0704030504030204" pitchFamily="34" charset="77"/>
              </a:rPr>
              <a:t>failed to operate reliably </a:t>
            </a:r>
            <a:r>
              <a:rPr lang="en-US" sz="1600" dirty="0">
                <a:latin typeface="Arial Rounded MT Bold" panose="020F0704030504030204" pitchFamily="34" charset="77"/>
              </a:rPr>
              <a:t>on any industry performance metric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r>
              <a:rPr lang="en-US" sz="1600" dirty="0">
                <a:latin typeface="Arial Rounded MT Bold" panose="020F0704030504030204" pitchFamily="34" charset="77"/>
              </a:rPr>
              <a:t>Why did these critical units experience these problems?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Revenue insufficiency </a:t>
            </a:r>
            <a:r>
              <a:rPr lang="en-US" sz="1600" dirty="0">
                <a:latin typeface="Arial Rounded MT Bold" panose="020F0704030504030204" pitchFamily="34" charset="77"/>
              </a:rPr>
              <a:t>led to underinvestment in operational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Interdependence mitigation</a:t>
            </a:r>
            <a:r>
              <a:rPr lang="en-US" sz="1600" dirty="0">
                <a:latin typeface="Arial Rounded MT Bold" panose="020F0704030504030204" pitchFamily="34" charset="77"/>
              </a:rPr>
              <a:t>: failure to install &amp; maintain dual fuel capability and firm fuel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The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consequences </a:t>
            </a:r>
            <a:r>
              <a:rPr lang="en-US" sz="1600" dirty="0">
                <a:latin typeface="Arial Rounded MT Bold" panose="020F0704030504030204" pitchFamily="34" charset="77"/>
              </a:rPr>
              <a:t>of this failure are over whelming and the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risk is not going away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9D85C-E3CA-C54B-92E2-1B926AE4F20D}"/>
              </a:ext>
            </a:extLst>
          </p:cNvPr>
          <p:cNvSpPr/>
          <p:nvPr/>
        </p:nvSpPr>
        <p:spPr>
          <a:xfrm>
            <a:off x="461319" y="262596"/>
            <a:ext cx="295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Black start generators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402A98-6F3C-466D-829C-850C3B937F67}"/>
              </a:ext>
            </a:extLst>
          </p:cNvPr>
          <p:cNvSpPr txBox="1">
            <a:spLocks/>
          </p:cNvSpPr>
          <p:nvPr/>
        </p:nvSpPr>
        <p:spPr>
          <a:xfrm>
            <a:off x="6653875" y="2101357"/>
            <a:ext cx="3388124" cy="34407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A70EC-F912-0941-9B41-483797D22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7" y="904519"/>
            <a:ext cx="5768009" cy="445658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A24E0D-32A2-1447-9707-802E28B013E3}"/>
              </a:ext>
            </a:extLst>
          </p:cNvPr>
          <p:cNvSpPr/>
          <p:nvPr/>
        </p:nvSpPr>
        <p:spPr>
          <a:xfrm>
            <a:off x="6463751" y="904519"/>
            <a:ext cx="52611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Reviewed 6 major storms since 1940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TWO FACTORS: 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TMin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 and 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TMax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  were most critical in storms Uri &amp; Viola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Winter storm Uri was an extreme weather event and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severe winter weather patterns in Texas appear to be relatively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major reliability failures</a:t>
            </a:r>
            <a:r>
              <a:rPr lang="en-US" sz="1600" dirty="0">
                <a:latin typeface="Arial Rounded MT Bold" panose="020F0704030504030204" pitchFamily="34" charset="77"/>
                <a:cs typeface="Helvetica" panose="020B0604020202020204" pitchFamily="34" charset="0"/>
              </a:rPr>
              <a:t> exposed by Winter Storm Uri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extend beyond winter weather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Focusing too much on “</a:t>
            </a:r>
            <a:r>
              <a:rPr lang="en-US" sz="1600" b="1" i="1" u="sng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storm</a:t>
            </a:r>
            <a:r>
              <a:rPr lang="en-US" sz="16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” may lead to justification of NOT dealing with the problems that the storm uncovered when in reality they WILL happen again</a:t>
            </a:r>
            <a:endParaRPr lang="en-US" sz="1600" dirty="0">
              <a:solidFill>
                <a:srgbClr val="FF0000"/>
              </a:solidFill>
              <a:latin typeface="Arial Rounded MT Bold" panose="020F0704030504030204" pitchFamily="34" charset="77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BD0111-9785-CA4E-A28F-248DABE19F50}"/>
              </a:ext>
            </a:extLst>
          </p:cNvPr>
          <p:cNvSpPr/>
          <p:nvPr/>
        </p:nvSpPr>
        <p:spPr>
          <a:xfrm>
            <a:off x="390144" y="5444332"/>
            <a:ext cx="10359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 Rounded MT Bold" panose="020F0704030504030204" pitchFamily="34" charset="77"/>
                <a:cs typeface="Helvetica" panose="020B0604020202020204" pitchFamily="34" charset="0"/>
              </a:rPr>
              <a:t>The revelation:  </a:t>
            </a:r>
            <a:r>
              <a:rPr lang="en-US" sz="1600" b="1" dirty="0">
                <a:latin typeface="Arial Rounded MT Bold" panose="020F0704030504030204" pitchFamily="34" charset="77"/>
                <a:cs typeface="Helvetica" panose="020B0604020202020204" pitchFamily="34" charset="0"/>
              </a:rPr>
              <a:t>The storms were a catalyst that exposed major reliability failures beyond the storm itself</a:t>
            </a:r>
            <a:endParaRPr lang="en-US" sz="1600" dirty="0">
              <a:latin typeface="Arial Rounded MT Bold" panose="020F0704030504030204" pitchFamily="34" charset="77"/>
              <a:cs typeface="Helvetica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CCA0C9-181B-8B43-B379-ADC78D3A33EE}"/>
              </a:ext>
            </a:extLst>
          </p:cNvPr>
          <p:cNvSpPr/>
          <p:nvPr/>
        </p:nvSpPr>
        <p:spPr>
          <a:xfrm>
            <a:off x="4396413" y="1381537"/>
            <a:ext cx="705678" cy="68580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E2A81-0980-BE4E-8C00-8A114E25C812}"/>
              </a:ext>
            </a:extLst>
          </p:cNvPr>
          <p:cNvSpPr/>
          <p:nvPr/>
        </p:nvSpPr>
        <p:spPr>
          <a:xfrm>
            <a:off x="1899533" y="2957643"/>
            <a:ext cx="705678" cy="68580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168BC0-40BE-9A42-A839-B2E36F2EAB23}"/>
              </a:ext>
            </a:extLst>
          </p:cNvPr>
          <p:cNvSpPr/>
          <p:nvPr/>
        </p:nvSpPr>
        <p:spPr>
          <a:xfrm>
            <a:off x="390144" y="251901"/>
            <a:ext cx="2685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Weather - </a:t>
            </a:r>
            <a:r>
              <a:rPr lang="en-US" sz="2000" b="1" i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25973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1ACB-B1EF-4ABB-9727-1ED9DBF0C0FB}"/>
              </a:ext>
            </a:extLst>
          </p:cNvPr>
          <p:cNvSpPr txBox="1">
            <a:spLocks/>
          </p:cNvSpPr>
          <p:nvPr/>
        </p:nvSpPr>
        <p:spPr>
          <a:xfrm>
            <a:off x="553793" y="882202"/>
            <a:ext cx="10551574" cy="491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Energy Only Market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–kwh (kilowatt hour) pricing based solely on delivered power.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Capacity Market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– kwh pricing based on estimated capacity required for all demand conditions of the grid.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Dispatchable Generation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– power generation with fuel source that can be turned on and off as required (natural gas fired, coal fired, nuclear, hydroelectric).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Non-Dispatchable Generation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– power generation with fuel source that cannot be turned on and off as required (wind, solar).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Black Start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– situation that occurs when power grid completely fails and must be restarted piecemeal in order to balance the demand vs. supply.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7F80F7-9229-482A-BE8A-5C2ED365E6E5}"/>
              </a:ext>
            </a:extLst>
          </p:cNvPr>
          <p:cNvSpPr txBox="1">
            <a:spLocks/>
          </p:cNvSpPr>
          <p:nvPr/>
        </p:nvSpPr>
        <p:spPr>
          <a:xfrm>
            <a:off x="4906852" y="199955"/>
            <a:ext cx="6198515" cy="53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Terminology</a:t>
            </a:r>
            <a:r>
              <a:rPr kumimoji="0" lang="en-US" sz="3600" b="0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 panose="020B06020201040206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932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A91B17-6F8A-43F6-9660-07ECEDD76609}"/>
              </a:ext>
            </a:extLst>
          </p:cNvPr>
          <p:cNvSpPr txBox="1"/>
          <p:nvPr/>
        </p:nvSpPr>
        <p:spPr>
          <a:xfrm>
            <a:off x="1056068" y="1023870"/>
            <a:ext cx="9118242" cy="353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Storm Related Deaths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246 persons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(as of January 2022)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Most victims died of hypothermia (Harris County – 43, Dallas and Travis County – 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Vehicle crashes, carbon monoxide poisoning, and chronic medical conditions complicated by the winter storm were other major causes of death.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24 million Texans lost power for 42 hours or more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49% of Texans lost access to potable water for two or more days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71% of Texans lost Internet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1BD6D-CFD3-4D55-828F-A1CD6AE4954D}"/>
              </a:ext>
            </a:extLst>
          </p:cNvPr>
          <p:cNvSpPr txBox="1"/>
          <p:nvPr/>
        </p:nvSpPr>
        <p:spPr>
          <a:xfrm>
            <a:off x="5211115" y="121156"/>
            <a:ext cx="6094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Impacts (Uri and Viola)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517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D1FF-0A3A-4AE9-84F5-C89EA0B4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77"/>
              </a:rPr>
              <a:t>Financial statistics – the cost of failing to 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8F68-3EAA-4825-B15C-735DF583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817" y="1825625"/>
            <a:ext cx="7653132" cy="3520098"/>
          </a:xfrm>
        </p:spPr>
        <p:txBody>
          <a:bodyPr>
            <a:normAutofit/>
          </a:bodyPr>
          <a:lstStyle/>
          <a:p>
            <a:pPr marL="128588" indent="-128588"/>
            <a:endParaRPr lang="en-US" b="1" dirty="0">
              <a:latin typeface="Arial Rounded MT Bold" panose="020F0704030504030204" pitchFamily="34" charset="77"/>
            </a:endParaRPr>
          </a:p>
          <a:p>
            <a:pPr marL="128588" indent="-128588"/>
            <a:r>
              <a:rPr lang="en-US" b="1" dirty="0">
                <a:latin typeface="Arial Rounded MT Bold" panose="020F0704030504030204" pitchFamily="34" charset="77"/>
              </a:rPr>
              <a:t>  ~ $200-300+ billion in economic impacts</a:t>
            </a:r>
          </a:p>
          <a:p>
            <a:pPr marL="128588" indent="-128588"/>
            <a:endParaRPr lang="en-US" b="1" dirty="0">
              <a:latin typeface="Arial Rounded MT Bold" panose="020F0704030504030204" pitchFamily="34" charset="77"/>
            </a:endParaRPr>
          </a:p>
          <a:p>
            <a:pPr marL="128588" indent="-128588"/>
            <a:r>
              <a:rPr lang="en-US" b="1" dirty="0">
                <a:latin typeface="Arial Rounded MT Bold" panose="020F0704030504030204" pitchFamily="34" charset="77"/>
              </a:rPr>
              <a:t>  &gt; $50B in disputes and climbing</a:t>
            </a:r>
          </a:p>
          <a:p>
            <a:pPr marL="128588" indent="-128588"/>
            <a:endParaRPr lang="en-US" b="1" dirty="0">
              <a:latin typeface="Arial Rounded MT Bold" panose="020F0704030504030204" pitchFamily="34" charset="77"/>
            </a:endParaRPr>
          </a:p>
          <a:p>
            <a:pPr marL="128588" indent="-128588"/>
            <a:r>
              <a:rPr lang="en-US" b="1" dirty="0">
                <a:latin typeface="Arial Rounded MT Bold" panose="020F0704030504030204" pitchFamily="34" charset="77"/>
              </a:rPr>
              <a:t>  Bankruptcies &amp; securitizations</a:t>
            </a:r>
          </a:p>
        </p:txBody>
      </p:sp>
    </p:spTree>
    <p:extLst>
      <p:ext uri="{BB962C8B-B14F-4D97-AF65-F5344CB8AC3E}">
        <p14:creationId xmlns:p14="http://schemas.microsoft.com/office/powerpoint/2010/main" val="381861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88A22-B158-488A-ABE0-269880EC39DF}"/>
              </a:ext>
            </a:extLst>
          </p:cNvPr>
          <p:cNvSpPr txBox="1"/>
          <p:nvPr/>
        </p:nvSpPr>
        <p:spPr>
          <a:xfrm>
            <a:off x="1559952" y="1102233"/>
            <a:ext cx="9638228" cy="440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Electricity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Before Winter Storm Uri - $0.1098/kWh average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residential price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= $1,542 / year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Before Winter Storm Uri - $22.00/MWh average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Co-Op and Distribution price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During Winter Storm Uri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$ 9.00/kWh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residential price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During Winter Storm Uri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$9,000/MWh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Co-Op and Distribution price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Natural Gas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Before Winter Storm Uri - $ 3.09/Mcf (thousand cubic feet)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residential market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Before Winter Storm Uri - $ 2.79/Mcf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electrical power generation market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During Winter Storm Uri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$ 9.04/Mcf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residential market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During Winter Storm Uri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$56.54/Mcf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electrical power generation 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53DFB-891E-49DC-95C0-6C3D0BDB5A08}"/>
              </a:ext>
            </a:extLst>
          </p:cNvPr>
          <p:cNvSpPr txBox="1"/>
          <p:nvPr/>
        </p:nvSpPr>
        <p:spPr>
          <a:xfrm>
            <a:off x="5050128" y="121052"/>
            <a:ext cx="7983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Energy Commodity Pricing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5731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DD97DF-59F1-4ABE-B6C2-DE447B47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20" y="830638"/>
            <a:ext cx="8299401" cy="503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B42FE3-1C9A-42E7-9785-44D44FFA9E13}"/>
              </a:ext>
            </a:extLst>
          </p:cNvPr>
          <p:cNvSpPr txBox="1"/>
          <p:nvPr/>
        </p:nvSpPr>
        <p:spPr>
          <a:xfrm>
            <a:off x="4829578" y="160987"/>
            <a:ext cx="6651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What Happened on February 15, 2021</a:t>
            </a:r>
          </a:p>
        </p:txBody>
      </p:sp>
    </p:spTree>
    <p:extLst>
      <p:ext uri="{BB962C8B-B14F-4D97-AF65-F5344CB8AC3E}">
        <p14:creationId xmlns:p14="http://schemas.microsoft.com/office/powerpoint/2010/main" val="139728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CC presentation format" id="{5334231C-B060-1240-9FC4-9EB32AEEBABA}" vid="{919580A7-E882-5B46-98F3-B33C8A4AC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85521698F5FA46B8DFFAE509014708" ma:contentTypeVersion="11" ma:contentTypeDescription="Create a new document." ma:contentTypeScope="" ma:versionID="e10c27909e6e5f92d297ba0867870be6">
  <xsd:schema xmlns:xsd="http://www.w3.org/2001/XMLSchema" xmlns:xs="http://www.w3.org/2001/XMLSchema" xmlns:p="http://schemas.microsoft.com/office/2006/metadata/properties" xmlns:ns2="cf5abcab-ad56-4151-9907-e352e1d4a5b0" targetNamespace="http://schemas.microsoft.com/office/2006/metadata/properties" ma:root="true" ma:fieldsID="3d1f723fa780c022d4d568524e96054f" ns2:_="">
    <xsd:import namespace="cf5abcab-ad56-4151-9907-e352e1d4a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abcab-ad56-4151-9907-e352e1d4a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4E5DB-60E4-481B-ADDE-4914E03AC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650827-25E4-457D-B494-88078523BC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818C7D-CC82-41C7-9C8A-E297AC1A7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5abcab-ad56-4151-9907-e352e1d4a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3802</Words>
  <Application>Microsoft Office PowerPoint</Application>
  <PresentationFormat>Widescreen</PresentationFormat>
  <Paragraphs>452</Paragraphs>
  <Slides>22</Slides>
  <Notes>12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Futura PT Book</vt:lpstr>
      <vt:lpstr>Futura PT Medium</vt:lpstr>
      <vt:lpstr>Helvetica</vt:lpstr>
      <vt:lpstr>Times New Roman</vt:lpstr>
      <vt:lpstr>Tw Cen MT</vt:lpstr>
      <vt:lpstr>Office Theme</vt:lpstr>
      <vt:lpstr>Reliability  and  Resilience  in the Balance    Beyond Storms  Infrastructure Network Resilience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statistics – the cost of failing to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 and  Resilience  in the Balance    Beyond Storms  Infrastructure Network Resilience Committee</dc:title>
  <dc:creator>Geoffrey Roberts</dc:creator>
  <cp:lastModifiedBy>twyla weaver</cp:lastModifiedBy>
  <cp:revision>6</cp:revision>
  <dcterms:created xsi:type="dcterms:W3CDTF">2022-02-08T18:09:20Z</dcterms:created>
  <dcterms:modified xsi:type="dcterms:W3CDTF">2022-07-19T22:26:40Z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0x010100DB85521698F5FA46B8DFFAE509014708</vt:lpwstr>
  </property>
</Properties>
</file>